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2"/>
    <p:penClr>
      <a:srgbClr val="FF0000"/>
    </p:penClr>
  </p:showPr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87" autoAdjust="0"/>
    <p:restoredTop sz="94660"/>
  </p:normalViewPr>
  <p:slideViewPr>
    <p:cSldViewPr>
      <p:cViewPr>
        <p:scale>
          <a:sx n="62" d="100"/>
          <a:sy n="62" d="100"/>
        </p:scale>
        <p:origin x="-73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088849-6399-45AB-804B-DE0D53C9531C}" type="doc">
      <dgm:prSet loTypeId="urn:microsoft.com/office/officeart/2005/8/layout/default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0FB456E9-8F4D-4D25-8C11-8BA10F60472E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социально-коммуникативное развитие</a:t>
          </a:r>
          <a:endParaRPr lang="ru-RU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15892E86-EB69-411A-A868-E3A29F348784}" type="parTrans" cxnId="{25CFAE39-386D-49AE-A6C5-57D23C98E5D5}">
      <dgm:prSet/>
      <dgm:spPr/>
      <dgm:t>
        <a:bodyPr/>
        <a:lstStyle/>
        <a:p>
          <a:endParaRPr lang="ru-RU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40B63A42-A502-4B48-B7B8-17C2E28D20C7}" type="sibTrans" cxnId="{25CFAE39-386D-49AE-A6C5-57D23C98E5D5}">
      <dgm:prSet/>
      <dgm:spPr/>
      <dgm:t>
        <a:bodyPr/>
        <a:lstStyle/>
        <a:p>
          <a:endParaRPr lang="ru-RU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08740BBB-BD8A-4A4F-B540-82C096F61157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познавательное развитие</a:t>
          </a:r>
          <a:endParaRPr lang="ru-RU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43E837D6-BAFF-48B4-BF31-A8B7F1C4F8FE}" type="parTrans" cxnId="{42E787C7-29F7-4508-BF22-0E5B419281C7}">
      <dgm:prSet/>
      <dgm:spPr/>
      <dgm:t>
        <a:bodyPr/>
        <a:lstStyle/>
        <a:p>
          <a:endParaRPr lang="ru-RU"/>
        </a:p>
      </dgm:t>
    </dgm:pt>
    <dgm:pt modelId="{5461DC41-1ACE-4909-8759-E83E965E391D}" type="sibTrans" cxnId="{42E787C7-29F7-4508-BF22-0E5B419281C7}">
      <dgm:prSet/>
      <dgm:spPr/>
      <dgm:t>
        <a:bodyPr/>
        <a:lstStyle/>
        <a:p>
          <a:endParaRPr lang="ru-RU"/>
        </a:p>
      </dgm:t>
    </dgm:pt>
    <dgm:pt modelId="{50C24EC3-D76D-4523-B8EC-B93C2DB989B2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речевое развитие</a:t>
          </a:r>
          <a:endParaRPr lang="ru-RU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478EEBB6-D97B-42C1-A4D1-45ADFEB7EB59}" type="parTrans" cxnId="{EAC2778D-A77A-4752-971B-F6DA836250D0}">
      <dgm:prSet/>
      <dgm:spPr/>
      <dgm:t>
        <a:bodyPr/>
        <a:lstStyle/>
        <a:p>
          <a:endParaRPr lang="ru-RU"/>
        </a:p>
      </dgm:t>
    </dgm:pt>
    <dgm:pt modelId="{B8830E0F-FA28-4E63-A5B4-FE32E5955BED}" type="sibTrans" cxnId="{EAC2778D-A77A-4752-971B-F6DA836250D0}">
      <dgm:prSet/>
      <dgm:spPr/>
      <dgm:t>
        <a:bodyPr/>
        <a:lstStyle/>
        <a:p>
          <a:endParaRPr lang="ru-RU"/>
        </a:p>
      </dgm:t>
    </dgm:pt>
    <dgm:pt modelId="{13553EC6-6C85-436A-8999-05AEBD94D206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художественно-эстетическое развитие</a:t>
          </a:r>
          <a:endParaRPr lang="ru-RU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6DD048E0-E103-4C62-B354-923D67FEFC1F}" type="parTrans" cxnId="{AA26D01D-7D68-4D31-9FD8-4EB1E6081715}">
      <dgm:prSet/>
      <dgm:spPr/>
      <dgm:t>
        <a:bodyPr/>
        <a:lstStyle/>
        <a:p>
          <a:endParaRPr lang="ru-RU"/>
        </a:p>
      </dgm:t>
    </dgm:pt>
    <dgm:pt modelId="{62104AB2-D0EF-4A35-8BC6-43D53496CFB3}" type="sibTrans" cxnId="{AA26D01D-7D68-4D31-9FD8-4EB1E6081715}">
      <dgm:prSet/>
      <dgm:spPr/>
      <dgm:t>
        <a:bodyPr/>
        <a:lstStyle/>
        <a:p>
          <a:endParaRPr lang="ru-RU"/>
        </a:p>
      </dgm:t>
    </dgm:pt>
    <dgm:pt modelId="{86324BED-F140-4EE1-8B78-B94CB04F8024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физическое развитие</a:t>
          </a:r>
          <a:endParaRPr lang="ru-RU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A3241886-776D-49BB-B111-686E8142A464}" type="parTrans" cxnId="{9E6954C0-D4A4-4178-BF57-D2B6B5F7C7FD}">
      <dgm:prSet/>
      <dgm:spPr/>
      <dgm:t>
        <a:bodyPr/>
        <a:lstStyle/>
        <a:p>
          <a:endParaRPr lang="ru-RU"/>
        </a:p>
      </dgm:t>
    </dgm:pt>
    <dgm:pt modelId="{132602D6-6154-4ACD-AC29-0587227C8AE0}" type="sibTrans" cxnId="{9E6954C0-D4A4-4178-BF57-D2B6B5F7C7FD}">
      <dgm:prSet/>
      <dgm:spPr/>
      <dgm:t>
        <a:bodyPr/>
        <a:lstStyle/>
        <a:p>
          <a:endParaRPr lang="ru-RU"/>
        </a:p>
      </dgm:t>
    </dgm:pt>
    <dgm:pt modelId="{07F5A23C-FF5F-42B9-B20D-64657BB1D4E3}" type="pres">
      <dgm:prSet presAssocID="{67088849-6399-45AB-804B-DE0D53C9531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C0F924-8CE1-4A3B-A693-415121137632}" type="pres">
      <dgm:prSet presAssocID="{0FB456E9-8F4D-4D25-8C11-8BA10F60472E}" presName="node" presStyleLbl="node1" presStyleIdx="0" presStyleCnt="5" custLinFactNeighborX="1995" custLinFactNeighborY="-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9E9BF5-1132-4E38-97DD-9FB31AA2F68E}" type="pres">
      <dgm:prSet presAssocID="{40B63A42-A502-4B48-B7B8-17C2E28D20C7}" presName="sibTrans" presStyleCnt="0"/>
      <dgm:spPr/>
    </dgm:pt>
    <dgm:pt modelId="{A65259F0-3A3A-45C1-87CF-5C7A08CCC85E}" type="pres">
      <dgm:prSet presAssocID="{08740BBB-BD8A-4A4F-B540-82C096F6115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5995E6-9CDC-4123-AA60-5CA42B5298A5}" type="pres">
      <dgm:prSet presAssocID="{5461DC41-1ACE-4909-8759-E83E965E391D}" presName="sibTrans" presStyleCnt="0"/>
      <dgm:spPr/>
    </dgm:pt>
    <dgm:pt modelId="{27164540-8C1E-418F-9C5F-AEE1241179D4}" type="pres">
      <dgm:prSet presAssocID="{50C24EC3-D76D-4523-B8EC-B93C2DB989B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79268B-C903-48DD-8394-866FE2EA9B3B}" type="pres">
      <dgm:prSet presAssocID="{B8830E0F-FA28-4E63-A5B4-FE32E5955BED}" presName="sibTrans" presStyleCnt="0"/>
      <dgm:spPr/>
    </dgm:pt>
    <dgm:pt modelId="{6D12C7F3-F777-4C7D-8245-1B5D63650F12}" type="pres">
      <dgm:prSet presAssocID="{13553EC6-6C85-436A-8999-05AEBD94D20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12476-277F-4A60-9326-2DB36E5C5357}" type="pres">
      <dgm:prSet presAssocID="{62104AB2-D0EF-4A35-8BC6-43D53496CFB3}" presName="sibTrans" presStyleCnt="0"/>
      <dgm:spPr/>
    </dgm:pt>
    <dgm:pt modelId="{821AB729-C604-4065-8239-49EBDAD49E0E}" type="pres">
      <dgm:prSet presAssocID="{86324BED-F140-4EE1-8B78-B94CB04F802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E787C7-29F7-4508-BF22-0E5B419281C7}" srcId="{67088849-6399-45AB-804B-DE0D53C9531C}" destId="{08740BBB-BD8A-4A4F-B540-82C096F61157}" srcOrd="1" destOrd="0" parTransId="{43E837D6-BAFF-48B4-BF31-A8B7F1C4F8FE}" sibTransId="{5461DC41-1ACE-4909-8759-E83E965E391D}"/>
    <dgm:cxn modelId="{35952302-9C80-4E65-87D9-30CE6132E12E}" type="presOf" srcId="{13553EC6-6C85-436A-8999-05AEBD94D206}" destId="{6D12C7F3-F777-4C7D-8245-1B5D63650F12}" srcOrd="0" destOrd="0" presId="urn:microsoft.com/office/officeart/2005/8/layout/default#1"/>
    <dgm:cxn modelId="{EAC2778D-A77A-4752-971B-F6DA836250D0}" srcId="{67088849-6399-45AB-804B-DE0D53C9531C}" destId="{50C24EC3-D76D-4523-B8EC-B93C2DB989B2}" srcOrd="2" destOrd="0" parTransId="{478EEBB6-D97B-42C1-A4D1-45ADFEB7EB59}" sibTransId="{B8830E0F-FA28-4E63-A5B4-FE32E5955BED}"/>
    <dgm:cxn modelId="{E9CFDD19-CA7D-4225-9132-CC5CA0615E97}" type="presOf" srcId="{67088849-6399-45AB-804B-DE0D53C9531C}" destId="{07F5A23C-FF5F-42B9-B20D-64657BB1D4E3}" srcOrd="0" destOrd="0" presId="urn:microsoft.com/office/officeart/2005/8/layout/default#1"/>
    <dgm:cxn modelId="{65D9DBD8-3373-49B0-99F5-15DF0A59B2BD}" type="presOf" srcId="{08740BBB-BD8A-4A4F-B540-82C096F61157}" destId="{A65259F0-3A3A-45C1-87CF-5C7A08CCC85E}" srcOrd="0" destOrd="0" presId="urn:microsoft.com/office/officeart/2005/8/layout/default#1"/>
    <dgm:cxn modelId="{25CFAE39-386D-49AE-A6C5-57D23C98E5D5}" srcId="{67088849-6399-45AB-804B-DE0D53C9531C}" destId="{0FB456E9-8F4D-4D25-8C11-8BA10F60472E}" srcOrd="0" destOrd="0" parTransId="{15892E86-EB69-411A-A868-E3A29F348784}" sibTransId="{40B63A42-A502-4B48-B7B8-17C2E28D20C7}"/>
    <dgm:cxn modelId="{AA26D01D-7D68-4D31-9FD8-4EB1E6081715}" srcId="{67088849-6399-45AB-804B-DE0D53C9531C}" destId="{13553EC6-6C85-436A-8999-05AEBD94D206}" srcOrd="3" destOrd="0" parTransId="{6DD048E0-E103-4C62-B354-923D67FEFC1F}" sibTransId="{62104AB2-D0EF-4A35-8BC6-43D53496CFB3}"/>
    <dgm:cxn modelId="{17F8BF42-DC0F-44BC-8EFC-62905496181E}" type="presOf" srcId="{86324BED-F140-4EE1-8B78-B94CB04F8024}" destId="{821AB729-C604-4065-8239-49EBDAD49E0E}" srcOrd="0" destOrd="0" presId="urn:microsoft.com/office/officeart/2005/8/layout/default#1"/>
    <dgm:cxn modelId="{AE1722E9-734B-4FF1-BD10-FC4FBF12516C}" type="presOf" srcId="{0FB456E9-8F4D-4D25-8C11-8BA10F60472E}" destId="{63C0F924-8CE1-4A3B-A693-415121137632}" srcOrd="0" destOrd="0" presId="urn:microsoft.com/office/officeart/2005/8/layout/default#1"/>
    <dgm:cxn modelId="{9E6954C0-D4A4-4178-BF57-D2B6B5F7C7FD}" srcId="{67088849-6399-45AB-804B-DE0D53C9531C}" destId="{86324BED-F140-4EE1-8B78-B94CB04F8024}" srcOrd="4" destOrd="0" parTransId="{A3241886-776D-49BB-B111-686E8142A464}" sibTransId="{132602D6-6154-4ACD-AC29-0587227C8AE0}"/>
    <dgm:cxn modelId="{77557A2E-967F-4F78-B732-6914E082F8B0}" type="presOf" srcId="{50C24EC3-D76D-4523-B8EC-B93C2DB989B2}" destId="{27164540-8C1E-418F-9C5F-AEE1241179D4}" srcOrd="0" destOrd="0" presId="urn:microsoft.com/office/officeart/2005/8/layout/default#1"/>
    <dgm:cxn modelId="{D7DBC4C7-B7CB-4C16-BE1D-CA3BE80C2F48}" type="presParOf" srcId="{07F5A23C-FF5F-42B9-B20D-64657BB1D4E3}" destId="{63C0F924-8CE1-4A3B-A693-415121137632}" srcOrd="0" destOrd="0" presId="urn:microsoft.com/office/officeart/2005/8/layout/default#1"/>
    <dgm:cxn modelId="{F5DCD882-8C57-4768-B312-D6C2EFB5EB71}" type="presParOf" srcId="{07F5A23C-FF5F-42B9-B20D-64657BB1D4E3}" destId="{889E9BF5-1132-4E38-97DD-9FB31AA2F68E}" srcOrd="1" destOrd="0" presId="urn:microsoft.com/office/officeart/2005/8/layout/default#1"/>
    <dgm:cxn modelId="{F1771921-B720-47AB-8721-4FD9CB88F29D}" type="presParOf" srcId="{07F5A23C-FF5F-42B9-B20D-64657BB1D4E3}" destId="{A65259F0-3A3A-45C1-87CF-5C7A08CCC85E}" srcOrd="2" destOrd="0" presId="urn:microsoft.com/office/officeart/2005/8/layout/default#1"/>
    <dgm:cxn modelId="{962184D8-65A5-463E-A8C4-4BAA2DA3D9A4}" type="presParOf" srcId="{07F5A23C-FF5F-42B9-B20D-64657BB1D4E3}" destId="{165995E6-9CDC-4123-AA60-5CA42B5298A5}" srcOrd="3" destOrd="0" presId="urn:microsoft.com/office/officeart/2005/8/layout/default#1"/>
    <dgm:cxn modelId="{52084383-CE6A-4D1E-A23D-4470EBB37B45}" type="presParOf" srcId="{07F5A23C-FF5F-42B9-B20D-64657BB1D4E3}" destId="{27164540-8C1E-418F-9C5F-AEE1241179D4}" srcOrd="4" destOrd="0" presId="urn:microsoft.com/office/officeart/2005/8/layout/default#1"/>
    <dgm:cxn modelId="{47A2EF4A-C569-4E84-8D0C-1EED915043EC}" type="presParOf" srcId="{07F5A23C-FF5F-42B9-B20D-64657BB1D4E3}" destId="{D679268B-C903-48DD-8394-866FE2EA9B3B}" srcOrd="5" destOrd="0" presId="urn:microsoft.com/office/officeart/2005/8/layout/default#1"/>
    <dgm:cxn modelId="{E3E0467A-69F6-4AFB-971B-6A038C585A23}" type="presParOf" srcId="{07F5A23C-FF5F-42B9-B20D-64657BB1D4E3}" destId="{6D12C7F3-F777-4C7D-8245-1B5D63650F12}" srcOrd="6" destOrd="0" presId="urn:microsoft.com/office/officeart/2005/8/layout/default#1"/>
    <dgm:cxn modelId="{7EFB7A17-8129-42F4-93F0-184208EDB3C1}" type="presParOf" srcId="{07F5A23C-FF5F-42B9-B20D-64657BB1D4E3}" destId="{67112476-277F-4A60-9326-2DB36E5C5357}" srcOrd="7" destOrd="0" presId="urn:microsoft.com/office/officeart/2005/8/layout/default#1"/>
    <dgm:cxn modelId="{E87E7ADA-E022-461B-A4F4-BF2B32EF8CCB}" type="presParOf" srcId="{07F5A23C-FF5F-42B9-B20D-64657BB1D4E3}" destId="{821AB729-C604-4065-8239-49EBDAD49E0E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0F5AF0-1627-4822-BDBB-2E36CD2199BF}" type="doc">
      <dgm:prSet loTypeId="urn:microsoft.com/office/officeart/2005/8/layout/default#2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3A06E532-FC41-4198-B020-1E4662B68A13}">
      <dgm:prSet phldrT="[Текст]" custT="1"/>
      <dgm:spPr/>
      <dgm:t>
        <a:bodyPr/>
        <a:lstStyle/>
        <a:p>
          <a:r>
            <a:rPr lang="ru-RU" sz="12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игровая</a:t>
          </a:r>
          <a:endParaRPr lang="ru-RU" sz="1200" b="1" dirty="0"/>
        </a:p>
      </dgm:t>
    </dgm:pt>
    <dgm:pt modelId="{C0D3DBC3-77CC-4650-B110-24734CA48EE9}" type="parTrans" cxnId="{DAC5DD65-9216-4377-85EC-A08BDC37BB5A}">
      <dgm:prSet/>
      <dgm:spPr/>
      <dgm:t>
        <a:bodyPr/>
        <a:lstStyle/>
        <a:p>
          <a:endParaRPr lang="ru-RU" sz="1200" b="1"/>
        </a:p>
      </dgm:t>
    </dgm:pt>
    <dgm:pt modelId="{86D862B6-3EC0-41B5-AA23-17A0B8E2626E}" type="sibTrans" cxnId="{DAC5DD65-9216-4377-85EC-A08BDC37BB5A}">
      <dgm:prSet/>
      <dgm:spPr/>
      <dgm:t>
        <a:bodyPr/>
        <a:lstStyle/>
        <a:p>
          <a:endParaRPr lang="ru-RU" sz="1200" b="1"/>
        </a:p>
      </dgm:t>
    </dgm:pt>
    <dgm:pt modelId="{68AF8CF1-34F9-4FEB-89A4-6DEFAC70EC42}">
      <dgm:prSet phldrT="[Текст]" custT="1"/>
      <dgm:spPr/>
      <dgm:t>
        <a:bodyPr/>
        <a:lstStyle/>
        <a:p>
          <a:r>
            <a:rPr lang="ru-RU" sz="12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коммуникативная</a:t>
          </a:r>
          <a:endParaRPr lang="ru-RU" sz="1200" b="1" dirty="0"/>
        </a:p>
      </dgm:t>
    </dgm:pt>
    <dgm:pt modelId="{982D4651-27AF-4AEB-8492-F65A159897B3}" type="parTrans" cxnId="{1A3F8F21-5CD5-430A-B5BF-8E1F05ACD22E}">
      <dgm:prSet/>
      <dgm:spPr/>
      <dgm:t>
        <a:bodyPr/>
        <a:lstStyle/>
        <a:p>
          <a:endParaRPr lang="ru-RU" sz="1200" b="1"/>
        </a:p>
      </dgm:t>
    </dgm:pt>
    <dgm:pt modelId="{B1653A27-1E9D-4AC6-8C57-20264CF5A394}" type="sibTrans" cxnId="{1A3F8F21-5CD5-430A-B5BF-8E1F05ACD22E}">
      <dgm:prSet/>
      <dgm:spPr/>
      <dgm:t>
        <a:bodyPr/>
        <a:lstStyle/>
        <a:p>
          <a:endParaRPr lang="ru-RU" sz="1200" b="1"/>
        </a:p>
      </dgm:t>
    </dgm:pt>
    <dgm:pt modelId="{2429EB5B-85BD-43A3-AE37-939EC88A784A}">
      <dgm:prSet phldrT="[Текст]" custT="1"/>
      <dgm:spPr/>
      <dgm:t>
        <a:bodyPr/>
        <a:lstStyle/>
        <a:p>
          <a:r>
            <a:rPr lang="ru-RU" sz="12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познавательно-исследовательская</a:t>
          </a:r>
          <a:endParaRPr lang="ru-RU" sz="1200" b="1" dirty="0"/>
        </a:p>
      </dgm:t>
    </dgm:pt>
    <dgm:pt modelId="{FFEEF433-7F33-4523-A017-83724C906E1D}" type="parTrans" cxnId="{1C0E3AE2-9DC7-4FE4-B5B7-983CB1833687}">
      <dgm:prSet/>
      <dgm:spPr/>
      <dgm:t>
        <a:bodyPr/>
        <a:lstStyle/>
        <a:p>
          <a:endParaRPr lang="ru-RU" sz="1200" b="1"/>
        </a:p>
      </dgm:t>
    </dgm:pt>
    <dgm:pt modelId="{5F100A93-A993-4934-A4D0-A796AF306159}" type="sibTrans" cxnId="{1C0E3AE2-9DC7-4FE4-B5B7-983CB1833687}">
      <dgm:prSet/>
      <dgm:spPr/>
      <dgm:t>
        <a:bodyPr/>
        <a:lstStyle/>
        <a:p>
          <a:endParaRPr lang="ru-RU" sz="1200" b="1"/>
        </a:p>
      </dgm:t>
    </dgm:pt>
    <dgm:pt modelId="{2C22A4B2-8015-4B2A-AC4A-498D8FF9180A}">
      <dgm:prSet phldrT="[Текст]" custT="1"/>
      <dgm:spPr/>
      <dgm:t>
        <a:bodyPr/>
        <a:lstStyle/>
        <a:p>
          <a:r>
            <a:rPr lang="ru-RU" sz="12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восприятие художественной литературы и фольклора</a:t>
          </a:r>
          <a:endParaRPr lang="ru-RU" sz="1200" b="1" dirty="0"/>
        </a:p>
      </dgm:t>
    </dgm:pt>
    <dgm:pt modelId="{DB64ED1F-4C95-4F0A-9CC5-FC5FE6C7406B}" type="parTrans" cxnId="{8ED188B1-07BC-4E19-824A-B41787A4038D}">
      <dgm:prSet/>
      <dgm:spPr/>
      <dgm:t>
        <a:bodyPr/>
        <a:lstStyle/>
        <a:p>
          <a:endParaRPr lang="ru-RU" sz="1200" b="1"/>
        </a:p>
      </dgm:t>
    </dgm:pt>
    <dgm:pt modelId="{FBDC97E8-9512-4C23-867D-161F684EB095}" type="sibTrans" cxnId="{8ED188B1-07BC-4E19-824A-B41787A4038D}">
      <dgm:prSet/>
      <dgm:spPr/>
      <dgm:t>
        <a:bodyPr/>
        <a:lstStyle/>
        <a:p>
          <a:endParaRPr lang="ru-RU" sz="1200" b="1"/>
        </a:p>
      </dgm:t>
    </dgm:pt>
    <dgm:pt modelId="{277B4CA1-32B1-4651-97AD-009B7AC81E5B}">
      <dgm:prSet phldrT="[Текст]" custT="1"/>
      <dgm:spPr/>
      <dgm:t>
        <a:bodyPr/>
        <a:lstStyle/>
        <a:p>
          <a:r>
            <a:rPr lang="ru-RU" sz="12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конструирование из разного материала</a:t>
          </a:r>
          <a:endParaRPr lang="ru-RU" sz="1200" b="1" dirty="0"/>
        </a:p>
      </dgm:t>
    </dgm:pt>
    <dgm:pt modelId="{A6128697-8ED2-4BEA-8797-69D4D10555A0}" type="parTrans" cxnId="{99CEF76C-E689-40D7-A79E-BF390B0B5BF7}">
      <dgm:prSet/>
      <dgm:spPr/>
      <dgm:t>
        <a:bodyPr/>
        <a:lstStyle/>
        <a:p>
          <a:endParaRPr lang="ru-RU" sz="1200" b="1"/>
        </a:p>
      </dgm:t>
    </dgm:pt>
    <dgm:pt modelId="{754A814F-8FF3-49B5-A758-9C8412D2CBC0}" type="sibTrans" cxnId="{99CEF76C-E689-40D7-A79E-BF390B0B5BF7}">
      <dgm:prSet/>
      <dgm:spPr/>
      <dgm:t>
        <a:bodyPr/>
        <a:lstStyle/>
        <a:p>
          <a:endParaRPr lang="ru-RU" sz="1200" b="1"/>
        </a:p>
      </dgm:t>
    </dgm:pt>
    <dgm:pt modelId="{CB31023F-0273-4A0F-B548-1CCC888840F9}">
      <dgm:prSet phldrT="[Текст]" custT="1"/>
      <dgm:spPr/>
      <dgm:t>
        <a:bodyPr/>
        <a:lstStyle/>
        <a:p>
          <a:r>
            <a:rPr lang="ru-RU" sz="12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изобразительная</a:t>
          </a:r>
          <a:endParaRPr lang="ru-RU" sz="1200" b="1" dirty="0"/>
        </a:p>
      </dgm:t>
    </dgm:pt>
    <dgm:pt modelId="{E5E4FC19-6B52-49E6-8856-D91B46010C7B}" type="parTrans" cxnId="{0977784D-EC6E-437C-BF97-C78D19A617B1}">
      <dgm:prSet/>
      <dgm:spPr/>
      <dgm:t>
        <a:bodyPr/>
        <a:lstStyle/>
        <a:p>
          <a:endParaRPr lang="ru-RU" sz="1200" b="1"/>
        </a:p>
      </dgm:t>
    </dgm:pt>
    <dgm:pt modelId="{A9154590-9680-4FA6-9138-F3992232BAD6}" type="sibTrans" cxnId="{0977784D-EC6E-437C-BF97-C78D19A617B1}">
      <dgm:prSet/>
      <dgm:spPr/>
      <dgm:t>
        <a:bodyPr/>
        <a:lstStyle/>
        <a:p>
          <a:endParaRPr lang="ru-RU" sz="1200" b="1"/>
        </a:p>
      </dgm:t>
    </dgm:pt>
    <dgm:pt modelId="{2F6A93F4-FA1B-4F7D-B472-67B0EC163132}">
      <dgm:prSet phldrT="[Текст]" custT="1"/>
      <dgm:spPr/>
      <dgm:t>
        <a:bodyPr/>
        <a:lstStyle/>
        <a:p>
          <a:r>
            <a:rPr lang="ru-RU" sz="12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музыкальная</a:t>
          </a:r>
          <a:endParaRPr lang="ru-RU" sz="1200" b="1" dirty="0"/>
        </a:p>
      </dgm:t>
    </dgm:pt>
    <dgm:pt modelId="{7FDFAE4E-3371-4C79-8B39-B3C2A884498B}" type="parTrans" cxnId="{C2B03883-CF52-479D-83AF-D9721643D5A3}">
      <dgm:prSet/>
      <dgm:spPr/>
      <dgm:t>
        <a:bodyPr/>
        <a:lstStyle/>
        <a:p>
          <a:endParaRPr lang="ru-RU" sz="1200" b="1"/>
        </a:p>
      </dgm:t>
    </dgm:pt>
    <dgm:pt modelId="{A4F7369A-A4F9-4A0A-B2C0-89BAE0F4FA0B}" type="sibTrans" cxnId="{C2B03883-CF52-479D-83AF-D9721643D5A3}">
      <dgm:prSet/>
      <dgm:spPr/>
      <dgm:t>
        <a:bodyPr/>
        <a:lstStyle/>
        <a:p>
          <a:endParaRPr lang="ru-RU" sz="1200" b="1"/>
        </a:p>
      </dgm:t>
    </dgm:pt>
    <dgm:pt modelId="{DFD9A8AC-30AA-4682-A1DE-EB70E9AC9CAD}">
      <dgm:prSet phldrT="[Текст]" custT="1"/>
      <dgm:spPr/>
      <dgm:t>
        <a:bodyPr/>
        <a:lstStyle/>
        <a:p>
          <a:r>
            <a:rPr lang="ru-RU" sz="12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двигательная </a:t>
          </a:r>
          <a:endParaRPr lang="ru-RU" sz="1200" b="1" dirty="0"/>
        </a:p>
      </dgm:t>
    </dgm:pt>
    <dgm:pt modelId="{4121157C-08BA-4806-8274-474BDA5C6CC5}" type="parTrans" cxnId="{CD58586F-E0AC-4FD8-853A-0EB3AB0C59F0}">
      <dgm:prSet/>
      <dgm:spPr/>
      <dgm:t>
        <a:bodyPr/>
        <a:lstStyle/>
        <a:p>
          <a:endParaRPr lang="ru-RU" sz="1200" b="1"/>
        </a:p>
      </dgm:t>
    </dgm:pt>
    <dgm:pt modelId="{66B1B5D9-D426-4025-99EF-1E3E93BA0552}" type="sibTrans" cxnId="{CD58586F-E0AC-4FD8-853A-0EB3AB0C59F0}">
      <dgm:prSet/>
      <dgm:spPr/>
      <dgm:t>
        <a:bodyPr/>
        <a:lstStyle/>
        <a:p>
          <a:endParaRPr lang="ru-RU" sz="1200" b="1"/>
        </a:p>
      </dgm:t>
    </dgm:pt>
    <dgm:pt modelId="{35CD5E82-86C5-4FA4-AB67-F7D91AB4D310}" type="pres">
      <dgm:prSet presAssocID="{D50F5AF0-1627-4822-BDBB-2E36CD2199B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36C8C8-088B-4E4A-9D7A-A98B030392E5}" type="pres">
      <dgm:prSet presAssocID="{3A06E532-FC41-4198-B020-1E4662B68A13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D59BA-DA67-4C8A-AF47-F502A7901028}" type="pres">
      <dgm:prSet presAssocID="{86D862B6-3EC0-41B5-AA23-17A0B8E2626E}" presName="sibTrans" presStyleCnt="0"/>
      <dgm:spPr/>
    </dgm:pt>
    <dgm:pt modelId="{DC9A2C8E-8C46-4887-BC3B-EFFB823975FA}" type="pres">
      <dgm:prSet presAssocID="{68AF8CF1-34F9-4FEB-89A4-6DEFAC70EC42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93D331-5F2F-4563-9289-8ABD9D5025AC}" type="pres">
      <dgm:prSet presAssocID="{B1653A27-1E9D-4AC6-8C57-20264CF5A394}" presName="sibTrans" presStyleCnt="0"/>
      <dgm:spPr/>
    </dgm:pt>
    <dgm:pt modelId="{9E52FFDE-14FB-4123-BBCC-3FFE19B7AC5E}" type="pres">
      <dgm:prSet presAssocID="{2429EB5B-85BD-43A3-AE37-939EC88A784A}" presName="node" presStyleLbl="node1" presStyleIdx="2" presStyleCnt="8" custLinFactNeighborX="-1639" custLinFactNeighborY="-3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2D166D-3AD5-4A65-8689-EF866CC2357A}" type="pres">
      <dgm:prSet presAssocID="{5F100A93-A993-4934-A4D0-A796AF306159}" presName="sibTrans" presStyleCnt="0"/>
      <dgm:spPr/>
    </dgm:pt>
    <dgm:pt modelId="{32ED3A2A-3ECD-4B85-B56F-E9FD2BD0953A}" type="pres">
      <dgm:prSet presAssocID="{2C22A4B2-8015-4B2A-AC4A-498D8FF9180A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91B1A6-284F-4A98-992B-D8EBF38C7BD2}" type="pres">
      <dgm:prSet presAssocID="{FBDC97E8-9512-4C23-867D-161F684EB095}" presName="sibTrans" presStyleCnt="0"/>
      <dgm:spPr/>
    </dgm:pt>
    <dgm:pt modelId="{68722B97-5271-4BA4-9F24-1B217130242D}" type="pres">
      <dgm:prSet presAssocID="{277B4CA1-32B1-4651-97AD-009B7AC81E5B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354061-8F37-4938-9E1F-AE26772D3790}" type="pres">
      <dgm:prSet presAssocID="{754A814F-8FF3-49B5-A758-9C8412D2CBC0}" presName="sibTrans" presStyleCnt="0"/>
      <dgm:spPr/>
    </dgm:pt>
    <dgm:pt modelId="{8DC0FEF1-5252-47A9-A6BB-84F43E46CCAC}" type="pres">
      <dgm:prSet presAssocID="{CB31023F-0273-4A0F-B548-1CCC888840F9}" presName="node" presStyleLbl="node1" presStyleIdx="5" presStyleCnt="8" custLinFactNeighborX="-1780" custLinFactNeighborY="126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D004A-DD0E-49F9-9504-744A1DE88446}" type="pres">
      <dgm:prSet presAssocID="{A9154590-9680-4FA6-9138-F3992232BAD6}" presName="sibTrans" presStyleCnt="0"/>
      <dgm:spPr/>
    </dgm:pt>
    <dgm:pt modelId="{3A9C85FB-005F-40DD-A251-BEA572C4CB01}" type="pres">
      <dgm:prSet presAssocID="{2F6A93F4-FA1B-4F7D-B472-67B0EC163132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916F2F-4960-4A61-9757-C219A81D3BBC}" type="pres">
      <dgm:prSet presAssocID="{A4F7369A-A4F9-4A0A-B2C0-89BAE0F4FA0B}" presName="sibTrans" presStyleCnt="0"/>
      <dgm:spPr/>
    </dgm:pt>
    <dgm:pt modelId="{106C6FED-6136-4C9E-9187-14003A1461A2}" type="pres">
      <dgm:prSet presAssocID="{DFD9A8AC-30AA-4682-A1DE-EB70E9AC9CAD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CEF76C-E689-40D7-A79E-BF390B0B5BF7}" srcId="{D50F5AF0-1627-4822-BDBB-2E36CD2199BF}" destId="{277B4CA1-32B1-4651-97AD-009B7AC81E5B}" srcOrd="4" destOrd="0" parTransId="{A6128697-8ED2-4BEA-8797-69D4D10555A0}" sibTransId="{754A814F-8FF3-49B5-A758-9C8412D2CBC0}"/>
    <dgm:cxn modelId="{1B2BF14C-AF03-4B9D-9ACE-3870FAB0EBE1}" type="presOf" srcId="{CB31023F-0273-4A0F-B548-1CCC888840F9}" destId="{8DC0FEF1-5252-47A9-A6BB-84F43E46CCAC}" srcOrd="0" destOrd="0" presId="urn:microsoft.com/office/officeart/2005/8/layout/default#2"/>
    <dgm:cxn modelId="{35277F0E-F138-4DCF-83EF-4CC4DAE23005}" type="presOf" srcId="{2429EB5B-85BD-43A3-AE37-939EC88A784A}" destId="{9E52FFDE-14FB-4123-BBCC-3FFE19B7AC5E}" srcOrd="0" destOrd="0" presId="urn:microsoft.com/office/officeart/2005/8/layout/default#2"/>
    <dgm:cxn modelId="{78814B63-7D87-47D1-ABD8-9E5A30F8F8C9}" type="presOf" srcId="{2C22A4B2-8015-4B2A-AC4A-498D8FF9180A}" destId="{32ED3A2A-3ECD-4B85-B56F-E9FD2BD0953A}" srcOrd="0" destOrd="0" presId="urn:microsoft.com/office/officeart/2005/8/layout/default#2"/>
    <dgm:cxn modelId="{40DE6A9F-0692-4D72-9915-4A9CF8D2AFD5}" type="presOf" srcId="{DFD9A8AC-30AA-4682-A1DE-EB70E9AC9CAD}" destId="{106C6FED-6136-4C9E-9187-14003A1461A2}" srcOrd="0" destOrd="0" presId="urn:microsoft.com/office/officeart/2005/8/layout/default#2"/>
    <dgm:cxn modelId="{C91B5987-E562-405A-82F3-E39988533266}" type="presOf" srcId="{68AF8CF1-34F9-4FEB-89A4-6DEFAC70EC42}" destId="{DC9A2C8E-8C46-4887-BC3B-EFFB823975FA}" srcOrd="0" destOrd="0" presId="urn:microsoft.com/office/officeart/2005/8/layout/default#2"/>
    <dgm:cxn modelId="{1A3F8F21-5CD5-430A-B5BF-8E1F05ACD22E}" srcId="{D50F5AF0-1627-4822-BDBB-2E36CD2199BF}" destId="{68AF8CF1-34F9-4FEB-89A4-6DEFAC70EC42}" srcOrd="1" destOrd="0" parTransId="{982D4651-27AF-4AEB-8492-F65A159897B3}" sibTransId="{B1653A27-1E9D-4AC6-8C57-20264CF5A394}"/>
    <dgm:cxn modelId="{0B25718D-D0CA-4801-8265-82B1436AA861}" type="presOf" srcId="{277B4CA1-32B1-4651-97AD-009B7AC81E5B}" destId="{68722B97-5271-4BA4-9F24-1B217130242D}" srcOrd="0" destOrd="0" presId="urn:microsoft.com/office/officeart/2005/8/layout/default#2"/>
    <dgm:cxn modelId="{8ED188B1-07BC-4E19-824A-B41787A4038D}" srcId="{D50F5AF0-1627-4822-BDBB-2E36CD2199BF}" destId="{2C22A4B2-8015-4B2A-AC4A-498D8FF9180A}" srcOrd="3" destOrd="0" parTransId="{DB64ED1F-4C95-4F0A-9CC5-FC5FE6C7406B}" sibTransId="{FBDC97E8-9512-4C23-867D-161F684EB095}"/>
    <dgm:cxn modelId="{55475CA2-C82C-4A91-A08F-3C17265A4E8B}" type="presOf" srcId="{3A06E532-FC41-4198-B020-1E4662B68A13}" destId="{2136C8C8-088B-4E4A-9D7A-A98B030392E5}" srcOrd="0" destOrd="0" presId="urn:microsoft.com/office/officeart/2005/8/layout/default#2"/>
    <dgm:cxn modelId="{1C0E3AE2-9DC7-4FE4-B5B7-983CB1833687}" srcId="{D50F5AF0-1627-4822-BDBB-2E36CD2199BF}" destId="{2429EB5B-85BD-43A3-AE37-939EC88A784A}" srcOrd="2" destOrd="0" parTransId="{FFEEF433-7F33-4523-A017-83724C906E1D}" sibTransId="{5F100A93-A993-4934-A4D0-A796AF306159}"/>
    <dgm:cxn modelId="{CD58586F-E0AC-4FD8-853A-0EB3AB0C59F0}" srcId="{D50F5AF0-1627-4822-BDBB-2E36CD2199BF}" destId="{DFD9A8AC-30AA-4682-A1DE-EB70E9AC9CAD}" srcOrd="7" destOrd="0" parTransId="{4121157C-08BA-4806-8274-474BDA5C6CC5}" sibTransId="{66B1B5D9-D426-4025-99EF-1E3E93BA0552}"/>
    <dgm:cxn modelId="{11F0D480-F5E9-41B6-B67A-C95B17A24B7D}" type="presOf" srcId="{2F6A93F4-FA1B-4F7D-B472-67B0EC163132}" destId="{3A9C85FB-005F-40DD-A251-BEA572C4CB01}" srcOrd="0" destOrd="0" presId="urn:microsoft.com/office/officeart/2005/8/layout/default#2"/>
    <dgm:cxn modelId="{C2B03883-CF52-479D-83AF-D9721643D5A3}" srcId="{D50F5AF0-1627-4822-BDBB-2E36CD2199BF}" destId="{2F6A93F4-FA1B-4F7D-B472-67B0EC163132}" srcOrd="6" destOrd="0" parTransId="{7FDFAE4E-3371-4C79-8B39-B3C2A884498B}" sibTransId="{A4F7369A-A4F9-4A0A-B2C0-89BAE0F4FA0B}"/>
    <dgm:cxn modelId="{3868FC75-4A2B-466E-A3BD-AFA38CCE6B15}" type="presOf" srcId="{D50F5AF0-1627-4822-BDBB-2E36CD2199BF}" destId="{35CD5E82-86C5-4FA4-AB67-F7D91AB4D310}" srcOrd="0" destOrd="0" presId="urn:microsoft.com/office/officeart/2005/8/layout/default#2"/>
    <dgm:cxn modelId="{0977784D-EC6E-437C-BF97-C78D19A617B1}" srcId="{D50F5AF0-1627-4822-BDBB-2E36CD2199BF}" destId="{CB31023F-0273-4A0F-B548-1CCC888840F9}" srcOrd="5" destOrd="0" parTransId="{E5E4FC19-6B52-49E6-8856-D91B46010C7B}" sibTransId="{A9154590-9680-4FA6-9138-F3992232BAD6}"/>
    <dgm:cxn modelId="{DAC5DD65-9216-4377-85EC-A08BDC37BB5A}" srcId="{D50F5AF0-1627-4822-BDBB-2E36CD2199BF}" destId="{3A06E532-FC41-4198-B020-1E4662B68A13}" srcOrd="0" destOrd="0" parTransId="{C0D3DBC3-77CC-4650-B110-24734CA48EE9}" sibTransId="{86D862B6-3EC0-41B5-AA23-17A0B8E2626E}"/>
    <dgm:cxn modelId="{C8ED1CF5-E580-4B38-A1C1-437F0C1B0264}" type="presParOf" srcId="{35CD5E82-86C5-4FA4-AB67-F7D91AB4D310}" destId="{2136C8C8-088B-4E4A-9D7A-A98B030392E5}" srcOrd="0" destOrd="0" presId="urn:microsoft.com/office/officeart/2005/8/layout/default#2"/>
    <dgm:cxn modelId="{DFEB2A81-93E3-4960-B0D7-663A532741B1}" type="presParOf" srcId="{35CD5E82-86C5-4FA4-AB67-F7D91AB4D310}" destId="{417D59BA-DA67-4C8A-AF47-F502A7901028}" srcOrd="1" destOrd="0" presId="urn:microsoft.com/office/officeart/2005/8/layout/default#2"/>
    <dgm:cxn modelId="{4E43B84C-06E6-42D5-B9E8-D69B63ED0892}" type="presParOf" srcId="{35CD5E82-86C5-4FA4-AB67-F7D91AB4D310}" destId="{DC9A2C8E-8C46-4887-BC3B-EFFB823975FA}" srcOrd="2" destOrd="0" presId="urn:microsoft.com/office/officeart/2005/8/layout/default#2"/>
    <dgm:cxn modelId="{8125C71A-5A0B-489C-9B3D-A8D58CA5F55C}" type="presParOf" srcId="{35CD5E82-86C5-4FA4-AB67-F7D91AB4D310}" destId="{EB93D331-5F2F-4563-9289-8ABD9D5025AC}" srcOrd="3" destOrd="0" presId="urn:microsoft.com/office/officeart/2005/8/layout/default#2"/>
    <dgm:cxn modelId="{693E5FE1-656F-4DBA-95DC-7180E71F497A}" type="presParOf" srcId="{35CD5E82-86C5-4FA4-AB67-F7D91AB4D310}" destId="{9E52FFDE-14FB-4123-BBCC-3FFE19B7AC5E}" srcOrd="4" destOrd="0" presId="urn:microsoft.com/office/officeart/2005/8/layout/default#2"/>
    <dgm:cxn modelId="{3F986024-9415-4680-A8C7-2B779E9D3134}" type="presParOf" srcId="{35CD5E82-86C5-4FA4-AB67-F7D91AB4D310}" destId="{A12D166D-3AD5-4A65-8689-EF866CC2357A}" srcOrd="5" destOrd="0" presId="urn:microsoft.com/office/officeart/2005/8/layout/default#2"/>
    <dgm:cxn modelId="{D3C5546C-2866-4C85-BEC0-E48C050F6A14}" type="presParOf" srcId="{35CD5E82-86C5-4FA4-AB67-F7D91AB4D310}" destId="{32ED3A2A-3ECD-4B85-B56F-E9FD2BD0953A}" srcOrd="6" destOrd="0" presId="urn:microsoft.com/office/officeart/2005/8/layout/default#2"/>
    <dgm:cxn modelId="{F98911F5-930D-42A4-8ADD-D69FB55A2403}" type="presParOf" srcId="{35CD5E82-86C5-4FA4-AB67-F7D91AB4D310}" destId="{6891B1A6-284F-4A98-992B-D8EBF38C7BD2}" srcOrd="7" destOrd="0" presId="urn:microsoft.com/office/officeart/2005/8/layout/default#2"/>
    <dgm:cxn modelId="{D6A92703-CFCC-4EF1-92BC-C32C3D375199}" type="presParOf" srcId="{35CD5E82-86C5-4FA4-AB67-F7D91AB4D310}" destId="{68722B97-5271-4BA4-9F24-1B217130242D}" srcOrd="8" destOrd="0" presId="urn:microsoft.com/office/officeart/2005/8/layout/default#2"/>
    <dgm:cxn modelId="{C2DF6140-5692-40A9-ACE2-B9F1D47AA3A9}" type="presParOf" srcId="{35CD5E82-86C5-4FA4-AB67-F7D91AB4D310}" destId="{AC354061-8F37-4938-9E1F-AE26772D3790}" srcOrd="9" destOrd="0" presId="urn:microsoft.com/office/officeart/2005/8/layout/default#2"/>
    <dgm:cxn modelId="{1FF1EEA9-0FAF-464F-A012-59106332DCD7}" type="presParOf" srcId="{35CD5E82-86C5-4FA4-AB67-F7D91AB4D310}" destId="{8DC0FEF1-5252-47A9-A6BB-84F43E46CCAC}" srcOrd="10" destOrd="0" presId="urn:microsoft.com/office/officeart/2005/8/layout/default#2"/>
    <dgm:cxn modelId="{281B0657-1DE7-4640-B094-A311F8C52C06}" type="presParOf" srcId="{35CD5E82-86C5-4FA4-AB67-F7D91AB4D310}" destId="{12AD004A-DD0E-49F9-9504-744A1DE88446}" srcOrd="11" destOrd="0" presId="urn:microsoft.com/office/officeart/2005/8/layout/default#2"/>
    <dgm:cxn modelId="{69B5A52A-A37B-4C98-9D0C-6BC0C033AD8D}" type="presParOf" srcId="{35CD5E82-86C5-4FA4-AB67-F7D91AB4D310}" destId="{3A9C85FB-005F-40DD-A251-BEA572C4CB01}" srcOrd="12" destOrd="0" presId="urn:microsoft.com/office/officeart/2005/8/layout/default#2"/>
    <dgm:cxn modelId="{B5CD61C6-3933-4EBD-ADCB-7C4FDB7B3215}" type="presParOf" srcId="{35CD5E82-86C5-4FA4-AB67-F7D91AB4D310}" destId="{BC916F2F-4960-4A61-9757-C219A81D3BBC}" srcOrd="13" destOrd="0" presId="urn:microsoft.com/office/officeart/2005/8/layout/default#2"/>
    <dgm:cxn modelId="{469E694E-F73F-480D-ACD5-949197499BEA}" type="presParOf" srcId="{35CD5E82-86C5-4FA4-AB67-F7D91AB4D310}" destId="{106C6FED-6136-4C9E-9187-14003A1461A2}" srcOrd="1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C0F924-8CE1-4A3B-A693-415121137632}">
      <dsp:nvSpPr>
        <dsp:cNvPr id="0" name=""/>
        <dsp:cNvSpPr/>
      </dsp:nvSpPr>
      <dsp:spPr>
        <a:xfrm>
          <a:off x="482455" y="2"/>
          <a:ext cx="1758165" cy="10548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социально-коммуникативное развитие</a:t>
          </a:r>
          <a:endParaRPr lang="ru-RU" sz="140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482455" y="2"/>
        <a:ext cx="1758165" cy="1054899"/>
      </dsp:txXfrm>
    </dsp:sp>
    <dsp:sp modelId="{A65259F0-3A3A-45C1-87CF-5C7A08CCC85E}">
      <dsp:nvSpPr>
        <dsp:cNvPr id="0" name=""/>
        <dsp:cNvSpPr/>
      </dsp:nvSpPr>
      <dsp:spPr>
        <a:xfrm>
          <a:off x="2381361" y="2111"/>
          <a:ext cx="1758165" cy="10548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познавательное развитие</a:t>
          </a:r>
          <a:endParaRPr lang="ru-RU" sz="140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2381361" y="2111"/>
        <a:ext cx="1758165" cy="1054899"/>
      </dsp:txXfrm>
    </dsp:sp>
    <dsp:sp modelId="{27164540-8C1E-418F-9C5F-AEE1241179D4}">
      <dsp:nvSpPr>
        <dsp:cNvPr id="0" name=""/>
        <dsp:cNvSpPr/>
      </dsp:nvSpPr>
      <dsp:spPr>
        <a:xfrm>
          <a:off x="447380" y="1232827"/>
          <a:ext cx="1758165" cy="10548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речевое развитие</a:t>
          </a:r>
          <a:endParaRPr lang="ru-RU" sz="140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447380" y="1232827"/>
        <a:ext cx="1758165" cy="1054899"/>
      </dsp:txXfrm>
    </dsp:sp>
    <dsp:sp modelId="{6D12C7F3-F777-4C7D-8245-1B5D63650F12}">
      <dsp:nvSpPr>
        <dsp:cNvPr id="0" name=""/>
        <dsp:cNvSpPr/>
      </dsp:nvSpPr>
      <dsp:spPr>
        <a:xfrm>
          <a:off x="2381361" y="1232827"/>
          <a:ext cx="1758165" cy="10548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художественно-эстетическое развитие</a:t>
          </a:r>
          <a:endParaRPr lang="ru-RU" sz="140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2381361" y="1232827"/>
        <a:ext cx="1758165" cy="1054899"/>
      </dsp:txXfrm>
    </dsp:sp>
    <dsp:sp modelId="{821AB729-C604-4065-8239-49EBDAD49E0E}">
      <dsp:nvSpPr>
        <dsp:cNvPr id="0" name=""/>
        <dsp:cNvSpPr/>
      </dsp:nvSpPr>
      <dsp:spPr>
        <a:xfrm>
          <a:off x="1414370" y="2463543"/>
          <a:ext cx="1758165" cy="105489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физическое развитие</a:t>
          </a:r>
          <a:endParaRPr lang="ru-RU" sz="140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1414370" y="2463543"/>
        <a:ext cx="1758165" cy="10548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36C8C8-088B-4E4A-9D7A-A98B030392E5}">
      <dsp:nvSpPr>
        <dsp:cNvPr id="0" name=""/>
        <dsp:cNvSpPr/>
      </dsp:nvSpPr>
      <dsp:spPr>
        <a:xfrm>
          <a:off x="287560" y="1777"/>
          <a:ext cx="1382601" cy="8295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игровая</a:t>
          </a:r>
          <a:endParaRPr lang="ru-RU" sz="1200" b="1" kern="1200" dirty="0"/>
        </a:p>
      </dsp:txBody>
      <dsp:txXfrm>
        <a:off x="287560" y="1777"/>
        <a:ext cx="1382601" cy="829560"/>
      </dsp:txXfrm>
    </dsp:sp>
    <dsp:sp modelId="{DC9A2C8E-8C46-4887-BC3B-EFFB823975FA}">
      <dsp:nvSpPr>
        <dsp:cNvPr id="0" name=""/>
        <dsp:cNvSpPr/>
      </dsp:nvSpPr>
      <dsp:spPr>
        <a:xfrm>
          <a:off x="1808422" y="1777"/>
          <a:ext cx="1382601" cy="8295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коммуникативная</a:t>
          </a:r>
          <a:endParaRPr lang="ru-RU" sz="1200" b="1" kern="1200" dirty="0"/>
        </a:p>
      </dsp:txBody>
      <dsp:txXfrm>
        <a:off x="1808422" y="1777"/>
        <a:ext cx="1382601" cy="829560"/>
      </dsp:txXfrm>
    </dsp:sp>
    <dsp:sp modelId="{9E52FFDE-14FB-4123-BBCC-3FFE19B7AC5E}">
      <dsp:nvSpPr>
        <dsp:cNvPr id="0" name=""/>
        <dsp:cNvSpPr/>
      </dsp:nvSpPr>
      <dsp:spPr>
        <a:xfrm>
          <a:off x="264899" y="939385"/>
          <a:ext cx="1382601" cy="82956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познавательно-исследовательская</a:t>
          </a:r>
          <a:endParaRPr lang="ru-RU" sz="1200" b="1" kern="1200" dirty="0"/>
        </a:p>
      </dsp:txBody>
      <dsp:txXfrm>
        <a:off x="264899" y="939385"/>
        <a:ext cx="1382601" cy="829560"/>
      </dsp:txXfrm>
    </dsp:sp>
    <dsp:sp modelId="{32ED3A2A-3ECD-4B85-B56F-E9FD2BD0953A}">
      <dsp:nvSpPr>
        <dsp:cNvPr id="0" name=""/>
        <dsp:cNvSpPr/>
      </dsp:nvSpPr>
      <dsp:spPr>
        <a:xfrm>
          <a:off x="1808422" y="969598"/>
          <a:ext cx="1382601" cy="8295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восприятие художественной литературы и фольклора</a:t>
          </a:r>
          <a:endParaRPr lang="ru-RU" sz="1200" b="1" kern="1200" dirty="0"/>
        </a:p>
      </dsp:txBody>
      <dsp:txXfrm>
        <a:off x="1808422" y="969598"/>
        <a:ext cx="1382601" cy="829560"/>
      </dsp:txXfrm>
    </dsp:sp>
    <dsp:sp modelId="{68722B97-5271-4BA4-9F24-1B217130242D}">
      <dsp:nvSpPr>
        <dsp:cNvPr id="0" name=""/>
        <dsp:cNvSpPr/>
      </dsp:nvSpPr>
      <dsp:spPr>
        <a:xfrm>
          <a:off x="287560" y="1937419"/>
          <a:ext cx="1382601" cy="82956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конструирование из разного материала</a:t>
          </a:r>
          <a:endParaRPr lang="ru-RU" sz="1200" b="1" kern="1200" dirty="0"/>
        </a:p>
      </dsp:txBody>
      <dsp:txXfrm>
        <a:off x="287560" y="1937419"/>
        <a:ext cx="1382601" cy="829560"/>
      </dsp:txXfrm>
    </dsp:sp>
    <dsp:sp modelId="{8DC0FEF1-5252-47A9-A6BB-84F43E46CCAC}">
      <dsp:nvSpPr>
        <dsp:cNvPr id="0" name=""/>
        <dsp:cNvSpPr/>
      </dsp:nvSpPr>
      <dsp:spPr>
        <a:xfrm>
          <a:off x="1783811" y="2042117"/>
          <a:ext cx="1382601" cy="8295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изобразительная</a:t>
          </a:r>
          <a:endParaRPr lang="ru-RU" sz="1200" b="1" kern="1200" dirty="0"/>
        </a:p>
      </dsp:txBody>
      <dsp:txXfrm>
        <a:off x="1783811" y="2042117"/>
        <a:ext cx="1382601" cy="829560"/>
      </dsp:txXfrm>
    </dsp:sp>
    <dsp:sp modelId="{3A9C85FB-005F-40DD-A251-BEA572C4CB01}">
      <dsp:nvSpPr>
        <dsp:cNvPr id="0" name=""/>
        <dsp:cNvSpPr/>
      </dsp:nvSpPr>
      <dsp:spPr>
        <a:xfrm>
          <a:off x="287560" y="2905239"/>
          <a:ext cx="1382601" cy="8295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музыкальная</a:t>
          </a:r>
          <a:endParaRPr lang="ru-RU" sz="1200" b="1" kern="1200" dirty="0"/>
        </a:p>
      </dsp:txBody>
      <dsp:txXfrm>
        <a:off x="287560" y="2905239"/>
        <a:ext cx="1382601" cy="829560"/>
      </dsp:txXfrm>
    </dsp:sp>
    <dsp:sp modelId="{106C6FED-6136-4C9E-9187-14003A1461A2}">
      <dsp:nvSpPr>
        <dsp:cNvPr id="0" name=""/>
        <dsp:cNvSpPr/>
      </dsp:nvSpPr>
      <dsp:spPr>
        <a:xfrm>
          <a:off x="1808422" y="2905239"/>
          <a:ext cx="1382601" cy="82956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двигательная </a:t>
          </a:r>
          <a:endParaRPr lang="ru-RU" sz="1200" b="1" kern="1200" dirty="0"/>
        </a:p>
      </dsp:txBody>
      <dsp:txXfrm>
        <a:off x="1808422" y="2905239"/>
        <a:ext cx="1382601" cy="829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microsoft.com/office/2007/relationships/diagramDrawing" Target="../diagrams/drawing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285861"/>
            <a:ext cx="7772400" cy="231459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КРАТКАЯ ПРЕЗЕНТАЦИЯ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ОБРАЗОВАТЕЛЬНОЙ ПРОГРАММЫ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МУНИЦИПАЛЬНОГО БЮДЖЕТНОГО ДОШКОЛЬНОГО ОБРАЗОВАТЕЛЬНОГО УЧРЕЖДЕНИЯ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«ДЕТСКИЙ САД «СКАЗКА с.НИКОЛЬСКОЕ»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«ЕНОТАЕВСКИЙ РАЙОН»</a:t>
            </a:r>
            <a:endParaRPr lang="ru-RU" sz="2000" b="1" dirty="0"/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8062664" cy="3123778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   формирование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педагогических знаний родителей;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   приобщение родителей к участию в жизни ДОУ;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   оказание помощи семьям воспитанников в развитии, воспитании и обучении детей;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    изучение и пропаганда лучшего семейного опыта.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 advClick="0" advTm="10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Формы взаимодействия с родителями</a:t>
            </a:r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ru-RU" dirty="0"/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06523720"/>
              </p:ext>
            </p:extLst>
          </p:nvPr>
        </p:nvGraphicFramePr>
        <p:xfrm>
          <a:off x="611560" y="1124744"/>
          <a:ext cx="8136903" cy="508856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{0505E3EF-67EA-436B-97B2-0124C06EBD24}</a:tableStyleId>
              </a:tblPr>
              <a:tblGrid>
                <a:gridCol w="1900196"/>
                <a:gridCol w="2309107"/>
                <a:gridCol w="1832897"/>
                <a:gridCol w="2094703"/>
              </a:tblGrid>
              <a:tr h="855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Знакомство с семьей</a:t>
                      </a:r>
                    </a:p>
                  </a:txBody>
                  <a:tcPr marL="60416" marR="604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Информирование родителей о ходе образовательного процесса</a:t>
                      </a:r>
                    </a:p>
                  </a:txBody>
                  <a:tcPr marL="60416" marR="604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Образование родителей</a:t>
                      </a:r>
                    </a:p>
                  </a:txBody>
                  <a:tcPr marL="60416" marR="604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Совместная деятельность</a:t>
                      </a:r>
                    </a:p>
                  </a:txBody>
                  <a:tcPr marL="60416" marR="60416" marT="0" marB="0"/>
                </a:tc>
              </a:tr>
              <a:tr h="4113207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встречи</a:t>
                      </a:r>
                      <a:r>
                        <a:rPr lang="ru-RU" sz="1600" b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­ - знакомства, </a:t>
                      </a:r>
                    </a:p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посещение </a:t>
                      </a:r>
                      <a:r>
                        <a:rPr lang="ru-RU" sz="1600" b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семей, -      -анкетирование семей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60416" marR="60416" marT="0" marB="0"/>
                </a:tc>
                <a:tc>
                  <a:txBody>
                    <a:bodyPr/>
                    <a:lstStyle/>
                    <a:p>
                      <a:pPr indent="12065"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дни открытых дверей, </a:t>
                      </a:r>
                    </a:p>
                    <a:p>
                      <a:pPr indent="455295"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индивидуальные и групповые консультации, родительские собрания, оформление информационных стендов, </a:t>
                      </a:r>
                    </a:p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организация выставок детского творчества, приглашение родителей на детские концерты и праздники, </a:t>
                      </a:r>
                    </a:p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создание памяток, информация на сайте ДОУ, переписка по электронной почте.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60416" marR="60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Организация всеобуча «Мамина школа», проведение </a:t>
                      </a:r>
                      <a:r>
                        <a:rPr lang="ru-RU" sz="1600" b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мастер-классов</a:t>
                      </a:r>
                      <a:r>
                        <a:rPr lang="ru-RU" sz="1600" b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, тренингов, консультаций-практикумов, </a:t>
                      </a:r>
                    </a:p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аудио-видеотека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60416" marR="604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организация вечеров музыки и </a:t>
                      </a:r>
                      <a:r>
                        <a:rPr lang="ru-RU" sz="1600" b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поэзии,</a:t>
                      </a:r>
                      <a:r>
                        <a:rPr lang="ru-RU" sz="1600" b="0" baseline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ru-RU" sz="1600" b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гостиных</a:t>
                      </a:r>
                      <a:r>
                        <a:rPr lang="ru-RU" sz="1600" b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, конкурсов, концертов, семейных праздников, экскурсий,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участие в детской исследовательской и проектной деятельности, совместное творчество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60416" marR="60416" marT="0" marB="0"/>
                </a:tc>
              </a:tr>
            </a:tbl>
          </a:graphicData>
        </a:graphic>
      </p:graphicFrame>
    </p:spTree>
  </p:cSld>
  <p:clrMapOvr>
    <a:masterClrMapping/>
  </p:clrMapOvr>
  <p:transition spd="med" advClick="0" advTm="10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Материально-техническое обеспечение Программы</a:t>
            </a:r>
            <a:endParaRPr lang="ru-RU" sz="3200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lvl="1" indent="-457200"/>
            <a:r>
              <a:rPr lang="ru-RU" sz="29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Общая площадь </a:t>
            </a:r>
            <a:r>
              <a:rPr lang="ru-RU" sz="29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ДОУ </a:t>
            </a:r>
            <a:r>
              <a:rPr lang="ru-RU" sz="2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653,6 </a:t>
            </a:r>
            <a:r>
              <a:rPr lang="ru-RU" sz="29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</a:t>
            </a:r>
            <a:r>
              <a:rPr lang="ru-RU" sz="2900" baseline="30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ru-RU" sz="29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ru-RU" sz="2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Здания</a:t>
            </a:r>
            <a:r>
              <a:rPr lang="ru-RU" sz="29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территория ДОУ соответствует санитарно-эпидемиологическим правилам и нормативам, требованиям пожарной и электробезопасности, нормам охраны </a:t>
            </a:r>
            <a:r>
              <a:rPr lang="ru-RU" sz="2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труда. Имеются: 3 групповых помещений,  музыкальный зал, уголок «Русская изба»; прогулочные площадки, цветники.</a:t>
            </a:r>
          </a:p>
          <a:p>
            <a:pPr marL="457200" lvl="1" indent="-457200"/>
            <a:r>
              <a:rPr lang="ru-RU" sz="2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Педагогический процесс в достаточной мере обеспечен </a:t>
            </a:r>
            <a:r>
              <a:rPr lang="ru-RU" sz="29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программами </a:t>
            </a:r>
            <a:r>
              <a:rPr lang="ru-RU" sz="29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 </a:t>
            </a:r>
            <a:r>
              <a:rPr lang="ru-RU" sz="29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технологиями </a:t>
            </a:r>
            <a:r>
              <a:rPr lang="ru-RU" sz="29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 образовательным </a:t>
            </a:r>
            <a:r>
              <a:rPr lang="ru-RU" sz="2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областям в соответствии с ФГОС ДО.</a:t>
            </a:r>
          </a:p>
          <a:p>
            <a:pPr marL="457200" lvl="1" indent="-457200"/>
            <a:r>
              <a:rPr lang="ru-RU" sz="29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Информационно-техническое </a:t>
            </a:r>
            <a:r>
              <a:rPr lang="ru-RU" sz="29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обеспече</a:t>
            </a:r>
            <a:r>
              <a:rPr lang="ru-RU" sz="29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ние образовательного процесса </a:t>
            </a:r>
            <a:r>
              <a:rPr lang="ru-RU" sz="2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соответствует запросам педагогов: 2 компьютера; многофункциональные </a:t>
            </a:r>
            <a:r>
              <a:rPr lang="ru-RU" sz="29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печатные </a:t>
            </a:r>
            <a:r>
              <a:rPr lang="ru-RU" sz="2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устройства; Интернет</a:t>
            </a:r>
            <a:r>
              <a:rPr lang="ru-RU" sz="29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локальная сеть, </a:t>
            </a:r>
            <a:r>
              <a:rPr lang="en-US" sz="29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wi</a:t>
            </a:r>
            <a:r>
              <a:rPr lang="ru-RU" sz="29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en-US" sz="29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</a:t>
            </a:r>
            <a:r>
              <a:rPr lang="ru-RU" sz="2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; телевизор</a:t>
            </a:r>
            <a:endParaRPr lang="ru-RU" sz="29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lvl="1" indent="-457200"/>
            <a:r>
              <a:rPr lang="ru-RU" sz="29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Развивающая </a:t>
            </a:r>
            <a:r>
              <a:rPr lang="ru-RU" sz="29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предметно-пространственная среда </a:t>
            </a:r>
            <a:r>
              <a:rPr lang="ru-RU" sz="29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организована с учетом принципов: трансформируемость, полифункциональность, вариативность, доступность, безопасность</a:t>
            </a:r>
            <a:r>
              <a:rPr lang="ru-RU" sz="2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ru-RU" sz="29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ru-RU" dirty="0"/>
          </a:p>
        </p:txBody>
      </p:sp>
    </p:spTree>
  </p:cSld>
  <p:clrMapOvr>
    <a:masterClrMapping/>
  </p:clrMapOvr>
  <p:transition spd="med" advClick="0" advTm="1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301038" cy="1357314"/>
          </a:xfrm>
        </p:spPr>
        <p:txBody>
          <a:bodyPr>
            <a:normAutofit fontScale="90000"/>
          </a:bodyPr>
          <a:lstStyle/>
          <a:p>
            <a:pPr algn="l"/>
            <a:r>
              <a:rPr lang="ru-RU" sz="1000" b="1" dirty="0" smtClean="0">
                <a:solidFill>
                  <a:srgbClr val="FF0000"/>
                </a:solidFill>
              </a:rPr>
              <a:t/>
            </a:r>
            <a:br>
              <a:rPr lang="ru-RU" sz="1000" b="1" dirty="0" smtClean="0">
                <a:solidFill>
                  <a:srgbClr val="FF0000"/>
                </a:solidFill>
              </a:rPr>
            </a:br>
            <a:r>
              <a:rPr lang="ru-RU" sz="1000" b="1" dirty="0" smtClean="0">
                <a:solidFill>
                  <a:srgbClr val="FF0000"/>
                </a:solidFill>
              </a:rPr>
              <a:t/>
            </a:r>
            <a:br>
              <a:rPr lang="ru-RU" sz="1000" b="1" dirty="0" smtClean="0">
                <a:solidFill>
                  <a:srgbClr val="FF0000"/>
                </a:solidFill>
              </a:rPr>
            </a:br>
            <a:r>
              <a:rPr lang="ru-RU" sz="1000" b="1" dirty="0" smtClean="0">
                <a:solidFill>
                  <a:srgbClr val="FF0000"/>
                </a:solidFill>
              </a:rPr>
              <a:t/>
            </a:r>
            <a:br>
              <a:rPr lang="ru-RU" sz="1000" b="1" dirty="0" smtClean="0">
                <a:solidFill>
                  <a:srgbClr val="FF0000"/>
                </a:solidFill>
              </a:rPr>
            </a:br>
            <a:r>
              <a:rPr lang="ru-RU" sz="1000" b="1" dirty="0" smtClean="0">
                <a:solidFill>
                  <a:srgbClr val="FF0000"/>
                </a:solidFill>
              </a:rPr>
              <a:t/>
            </a:r>
            <a:br>
              <a:rPr lang="ru-RU" sz="1000" b="1" dirty="0" smtClean="0">
                <a:solidFill>
                  <a:srgbClr val="FF0000"/>
                </a:solidFill>
              </a:rPr>
            </a:br>
            <a:r>
              <a:rPr lang="ru-RU" sz="1000" b="1" dirty="0" smtClean="0">
                <a:solidFill>
                  <a:srgbClr val="FF0000"/>
                </a:solidFill>
              </a:rPr>
              <a:t/>
            </a:r>
            <a:br>
              <a:rPr lang="ru-RU" sz="1000" b="1" dirty="0" smtClean="0">
                <a:solidFill>
                  <a:srgbClr val="FF0000"/>
                </a:solidFill>
              </a:rPr>
            </a:br>
            <a:r>
              <a:rPr lang="ru-RU" sz="1000" b="1" dirty="0" smtClean="0">
                <a:solidFill>
                  <a:srgbClr val="FF0000"/>
                </a:solidFill>
              </a:rPr>
              <a:t/>
            </a:r>
            <a:br>
              <a:rPr lang="ru-RU" sz="1000" b="1" dirty="0" smtClean="0">
                <a:solidFill>
                  <a:srgbClr val="FF0000"/>
                </a:solidFill>
              </a:rPr>
            </a:br>
            <a:r>
              <a:rPr lang="ru-RU" sz="1000" b="1" dirty="0" smtClean="0">
                <a:solidFill>
                  <a:srgbClr val="FF0000"/>
                </a:solidFill>
              </a:rPr>
              <a:t/>
            </a:r>
            <a:br>
              <a:rPr lang="ru-RU" sz="1000" b="1" dirty="0" smtClean="0">
                <a:solidFill>
                  <a:srgbClr val="FF0000"/>
                </a:solidFill>
              </a:rPr>
            </a:br>
            <a:r>
              <a:rPr lang="ru-RU" sz="1000" b="1" dirty="0" smtClean="0">
                <a:solidFill>
                  <a:srgbClr val="FF0000"/>
                </a:solidFill>
              </a:rPr>
              <a:t/>
            </a:r>
            <a:br>
              <a:rPr lang="ru-RU" sz="1000" b="1" dirty="0" smtClean="0">
                <a:solidFill>
                  <a:srgbClr val="FF0000"/>
                </a:solidFill>
              </a:rPr>
            </a:br>
            <a:r>
              <a:rPr lang="ru-RU" sz="1000" b="1" dirty="0" smtClean="0">
                <a:solidFill>
                  <a:srgbClr val="FF0000"/>
                </a:solidFill>
              </a:rPr>
              <a:t/>
            </a:r>
            <a:br>
              <a:rPr lang="ru-RU" sz="1000" b="1" dirty="0" smtClean="0">
                <a:solidFill>
                  <a:srgbClr val="FF0000"/>
                </a:solidFill>
              </a:rPr>
            </a:br>
            <a:r>
              <a:rPr lang="ru-RU" sz="1000" b="1" dirty="0" smtClean="0">
                <a:solidFill>
                  <a:srgbClr val="FF0000"/>
                </a:solidFill>
              </a:rPr>
              <a:t/>
            </a:r>
            <a:br>
              <a:rPr lang="ru-RU" sz="1000" b="1" dirty="0" smtClean="0">
                <a:solidFill>
                  <a:srgbClr val="FF0000"/>
                </a:solidFill>
              </a:rPr>
            </a:br>
            <a:r>
              <a:rPr lang="ru-RU" sz="1000" b="1" dirty="0" smtClean="0">
                <a:solidFill>
                  <a:srgbClr val="FF0000"/>
                </a:solidFill>
              </a:rPr>
              <a:t/>
            </a:r>
            <a:br>
              <a:rPr lang="ru-RU" sz="1000" b="1" dirty="0" smtClean="0">
                <a:solidFill>
                  <a:srgbClr val="FF0000"/>
                </a:solidFill>
              </a:rPr>
            </a:br>
            <a:r>
              <a:rPr lang="ru-RU" sz="1000" b="1" dirty="0" smtClean="0">
                <a:solidFill>
                  <a:srgbClr val="FF0000"/>
                </a:solidFill>
              </a:rPr>
              <a:t/>
            </a:r>
            <a:br>
              <a:rPr lang="ru-RU" sz="1000" b="1" dirty="0" smtClean="0">
                <a:solidFill>
                  <a:srgbClr val="FF0000"/>
                </a:solidFill>
              </a:rPr>
            </a:br>
            <a:r>
              <a:rPr lang="ru-RU" sz="1000" b="1" dirty="0" smtClean="0">
                <a:solidFill>
                  <a:srgbClr val="FF0000"/>
                </a:solidFill>
              </a:rPr>
              <a:t/>
            </a:r>
            <a:br>
              <a:rPr lang="ru-RU" sz="1000" b="1" dirty="0" smtClean="0">
                <a:solidFill>
                  <a:srgbClr val="FF0000"/>
                </a:solidFill>
              </a:rPr>
            </a:br>
            <a:r>
              <a:rPr lang="ru-RU" sz="1000" b="1" dirty="0" smtClean="0">
                <a:solidFill>
                  <a:srgbClr val="FF0000"/>
                </a:solidFill>
              </a:rPr>
              <a:t/>
            </a:r>
            <a:br>
              <a:rPr lang="ru-RU" sz="1000" b="1" dirty="0" smtClean="0">
                <a:solidFill>
                  <a:srgbClr val="FF0000"/>
                </a:solidFill>
              </a:rPr>
            </a:br>
            <a:r>
              <a:rPr lang="ru-RU" sz="1000" b="1" dirty="0" smtClean="0">
                <a:solidFill>
                  <a:srgbClr val="FF0000"/>
                </a:solidFill>
              </a:rPr>
              <a:t/>
            </a:r>
            <a:br>
              <a:rPr lang="ru-RU" sz="1000" b="1" dirty="0" smtClean="0">
                <a:solidFill>
                  <a:srgbClr val="FF0000"/>
                </a:solidFill>
              </a:rPr>
            </a:br>
            <a:r>
              <a:rPr lang="ru-RU" sz="1000" b="1" dirty="0" smtClean="0">
                <a:solidFill>
                  <a:srgbClr val="FF0000"/>
                </a:solidFill>
              </a:rPr>
              <a:t/>
            </a:r>
            <a:br>
              <a:rPr lang="ru-RU" sz="1000" b="1" dirty="0" smtClean="0">
                <a:solidFill>
                  <a:srgbClr val="FF0000"/>
                </a:solidFill>
              </a:rPr>
            </a:br>
            <a:r>
              <a:rPr lang="ru-RU" sz="1000" b="1" dirty="0" smtClean="0">
                <a:solidFill>
                  <a:srgbClr val="FF0000"/>
                </a:solidFill>
              </a:rPr>
              <a:t/>
            </a:r>
            <a:br>
              <a:rPr lang="ru-RU" sz="1000" b="1" dirty="0" smtClean="0">
                <a:solidFill>
                  <a:srgbClr val="FF0000"/>
                </a:solidFill>
              </a:rPr>
            </a:br>
            <a:r>
              <a:rPr lang="ru-RU" sz="1000" b="1" dirty="0" smtClean="0">
                <a:solidFill>
                  <a:srgbClr val="FF0000"/>
                </a:solidFill>
              </a:rPr>
              <a:t/>
            </a:r>
            <a:br>
              <a:rPr lang="ru-RU" sz="1000" b="1" dirty="0" smtClean="0">
                <a:solidFill>
                  <a:srgbClr val="FF0000"/>
                </a:solidFill>
              </a:rPr>
            </a:br>
            <a:r>
              <a:rPr lang="ru-RU" sz="1000" b="1" dirty="0" smtClean="0">
                <a:solidFill>
                  <a:srgbClr val="FF0000"/>
                </a:solidFill>
              </a:rPr>
              <a:t/>
            </a:r>
            <a:br>
              <a:rPr lang="ru-RU" sz="1000" b="1" dirty="0" smtClean="0">
                <a:solidFill>
                  <a:srgbClr val="FF0000"/>
                </a:solidFill>
              </a:rPr>
            </a:br>
            <a:r>
              <a:rPr lang="ru-RU" sz="1000" b="1" dirty="0" smtClean="0">
                <a:solidFill>
                  <a:srgbClr val="FF0000"/>
                </a:solidFill>
              </a:rPr>
              <a:t/>
            </a:r>
            <a:br>
              <a:rPr lang="ru-RU" sz="1000" b="1" dirty="0" smtClean="0">
                <a:solidFill>
                  <a:srgbClr val="FF0000"/>
                </a:solidFill>
              </a:rPr>
            </a:br>
            <a:r>
              <a:rPr lang="ru-RU" sz="1000" b="1" dirty="0" smtClean="0">
                <a:solidFill>
                  <a:srgbClr val="FF0000"/>
                </a:solidFill>
              </a:rPr>
              <a:t/>
            </a:r>
            <a:br>
              <a:rPr lang="ru-RU" sz="1000" b="1" dirty="0" smtClean="0">
                <a:solidFill>
                  <a:srgbClr val="FF0000"/>
                </a:solidFill>
              </a:rPr>
            </a:br>
            <a:r>
              <a:rPr lang="ru-RU" sz="1000" b="1" dirty="0" smtClean="0">
                <a:solidFill>
                  <a:srgbClr val="FF0000"/>
                </a:solidFill>
              </a:rPr>
              <a:t/>
            </a:r>
            <a:br>
              <a:rPr lang="ru-RU" sz="1000" b="1" dirty="0" smtClean="0">
                <a:solidFill>
                  <a:srgbClr val="FF0000"/>
                </a:solidFill>
              </a:rPr>
            </a:br>
            <a:r>
              <a:rPr lang="ru-RU" sz="1000" b="1" dirty="0" smtClean="0">
                <a:solidFill>
                  <a:srgbClr val="FF0000"/>
                </a:solidFill>
              </a:rPr>
              <a:t/>
            </a:r>
            <a:br>
              <a:rPr lang="ru-RU" sz="1000" b="1" dirty="0" smtClean="0">
                <a:solidFill>
                  <a:srgbClr val="FF0000"/>
                </a:solidFill>
              </a:rPr>
            </a:br>
            <a:r>
              <a:rPr lang="ru-RU" sz="1000" b="1" dirty="0" smtClean="0">
                <a:solidFill>
                  <a:srgbClr val="FF0000"/>
                </a:solidFill>
              </a:rPr>
              <a:t/>
            </a:r>
            <a:br>
              <a:rPr lang="ru-RU" sz="1000" b="1" dirty="0" smtClean="0">
                <a:solidFill>
                  <a:srgbClr val="FF0000"/>
                </a:solidFill>
              </a:rPr>
            </a:br>
            <a:r>
              <a:rPr lang="ru-RU" sz="1000" b="1" dirty="0" smtClean="0">
                <a:solidFill>
                  <a:srgbClr val="FF0000"/>
                </a:solidFill>
              </a:rPr>
              <a:t/>
            </a:r>
            <a:br>
              <a:rPr lang="ru-RU" sz="1000" b="1" dirty="0" smtClean="0">
                <a:solidFill>
                  <a:srgbClr val="FF0000"/>
                </a:solidFill>
              </a:rPr>
            </a:br>
            <a:r>
              <a:rPr lang="ru-RU" sz="1000" b="1" dirty="0" smtClean="0">
                <a:solidFill>
                  <a:srgbClr val="FF0000"/>
                </a:solidFill>
              </a:rPr>
              <a:t/>
            </a:r>
            <a:br>
              <a:rPr lang="ru-RU" sz="1000" b="1" dirty="0" smtClean="0">
                <a:solidFill>
                  <a:srgbClr val="FF0000"/>
                </a:solidFill>
              </a:rPr>
            </a:br>
            <a:r>
              <a:rPr lang="ru-RU" sz="1000" b="1" dirty="0" smtClean="0">
                <a:solidFill>
                  <a:srgbClr val="FF0000"/>
                </a:solidFill>
              </a:rPr>
              <a:t/>
            </a:r>
            <a:br>
              <a:rPr lang="ru-RU" sz="1000" b="1" dirty="0" smtClean="0">
                <a:solidFill>
                  <a:srgbClr val="FF0000"/>
                </a:solidFill>
              </a:rPr>
            </a:br>
            <a:r>
              <a:rPr lang="ru-RU" sz="1000" b="1" dirty="0" smtClean="0">
                <a:solidFill>
                  <a:srgbClr val="FF0000"/>
                </a:solidFill>
              </a:rPr>
              <a:t/>
            </a:r>
            <a:br>
              <a:rPr lang="ru-RU" sz="1000" b="1" dirty="0" smtClean="0">
                <a:solidFill>
                  <a:srgbClr val="FF0000"/>
                </a:solidFill>
              </a:rPr>
            </a:br>
            <a:r>
              <a:rPr lang="ru-RU" sz="1000" b="1" dirty="0" smtClean="0">
                <a:solidFill>
                  <a:srgbClr val="FF0000"/>
                </a:solidFill>
              </a:rPr>
              <a:t/>
            </a:r>
            <a:br>
              <a:rPr lang="ru-RU" sz="1000" b="1" dirty="0" smtClean="0">
                <a:solidFill>
                  <a:srgbClr val="FF0000"/>
                </a:solidFill>
              </a:rPr>
            </a:br>
            <a:r>
              <a:rPr lang="ru-RU" sz="1000" b="1" dirty="0" smtClean="0">
                <a:solidFill>
                  <a:srgbClr val="FF0000"/>
                </a:solidFill>
              </a:rPr>
              <a:t/>
            </a:r>
            <a:br>
              <a:rPr lang="ru-RU" sz="1000" b="1" dirty="0" smtClean="0">
                <a:solidFill>
                  <a:srgbClr val="FF0000"/>
                </a:solidFill>
              </a:rPr>
            </a:br>
            <a:r>
              <a:rPr lang="ru-RU" sz="1000" b="1" dirty="0" smtClean="0">
                <a:solidFill>
                  <a:srgbClr val="FF0000"/>
                </a:solidFill>
              </a:rPr>
              <a:t/>
            </a:r>
            <a:br>
              <a:rPr lang="ru-RU" sz="1000" b="1" dirty="0" smtClean="0">
                <a:solidFill>
                  <a:srgbClr val="FF0000"/>
                </a:solidFill>
              </a:rPr>
            </a:br>
            <a:r>
              <a:rPr lang="ru-RU" sz="1000" b="1" dirty="0" smtClean="0">
                <a:solidFill>
                  <a:srgbClr val="FF0000"/>
                </a:solidFill>
              </a:rPr>
              <a:t/>
            </a:r>
            <a:br>
              <a:rPr lang="ru-RU" sz="1000" b="1" dirty="0" smtClean="0">
                <a:solidFill>
                  <a:srgbClr val="FF0000"/>
                </a:solidFill>
              </a:rPr>
            </a:br>
            <a:r>
              <a:rPr lang="ru-RU" sz="1000" b="1" dirty="0" smtClean="0">
                <a:solidFill>
                  <a:srgbClr val="FF0000"/>
                </a:solidFill>
              </a:rPr>
              <a:t/>
            </a:r>
            <a:br>
              <a:rPr lang="ru-RU" sz="1000" b="1" dirty="0" smtClean="0">
                <a:solidFill>
                  <a:srgbClr val="FF0000"/>
                </a:solidFill>
              </a:rPr>
            </a:br>
            <a:r>
              <a:rPr lang="ru-RU" sz="1000" b="1" dirty="0" smtClean="0">
                <a:solidFill>
                  <a:srgbClr val="FF0000"/>
                </a:solidFill>
              </a:rPr>
              <a:t/>
            </a:r>
            <a:br>
              <a:rPr lang="ru-RU" sz="1000" b="1" dirty="0" smtClean="0">
                <a:solidFill>
                  <a:srgbClr val="FF0000"/>
                </a:solidFill>
              </a:rPr>
            </a:br>
            <a:r>
              <a:rPr lang="ru-RU" sz="1000" b="1" dirty="0" smtClean="0">
                <a:solidFill>
                  <a:srgbClr val="FF0000"/>
                </a:solidFill>
              </a:rPr>
              <a:t/>
            </a:r>
            <a:br>
              <a:rPr lang="ru-RU" sz="1000" b="1" dirty="0" smtClean="0">
                <a:solidFill>
                  <a:srgbClr val="FF0000"/>
                </a:solidFill>
              </a:rPr>
            </a:br>
            <a:r>
              <a:rPr lang="ru-RU" sz="1000" b="1" dirty="0" smtClean="0">
                <a:solidFill>
                  <a:srgbClr val="FF0000"/>
                </a:solidFill>
              </a:rPr>
              <a:t/>
            </a:r>
            <a:br>
              <a:rPr lang="ru-RU" sz="1000" b="1" dirty="0" smtClean="0">
                <a:solidFill>
                  <a:srgbClr val="FF0000"/>
                </a:solidFill>
              </a:rPr>
            </a:br>
            <a:r>
              <a:rPr lang="ru-RU" sz="1000" b="1" dirty="0" smtClean="0">
                <a:solidFill>
                  <a:srgbClr val="FF0000"/>
                </a:solidFill>
              </a:rPr>
              <a:t/>
            </a:r>
            <a:br>
              <a:rPr lang="ru-RU" sz="1000" b="1" dirty="0" smtClean="0">
                <a:solidFill>
                  <a:srgbClr val="FF0000"/>
                </a:solidFill>
              </a:rPr>
            </a:br>
            <a:r>
              <a:rPr lang="ru-RU" sz="1000" b="1" dirty="0" smtClean="0">
                <a:solidFill>
                  <a:srgbClr val="FF0000"/>
                </a:solidFill>
              </a:rPr>
              <a:t/>
            </a:r>
            <a:br>
              <a:rPr lang="ru-RU" sz="10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Содержание программы</a:t>
            </a: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принята на заседании Совета педагогов. Протокол № 7 от 29.08.2014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b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Принята на заседании Совета педагогов. от 01.09.2014. </a:t>
            </a:r>
            <a:b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/>
              <a:t>I. Целевой раздел образовательной программы.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1.1. Пояснительная записка.</a:t>
            </a:r>
            <a:br>
              <a:rPr lang="ru-RU" sz="1200" dirty="0" smtClean="0"/>
            </a:br>
            <a:r>
              <a:rPr lang="ru-RU" sz="1200" dirty="0" smtClean="0"/>
              <a:t>1.2. Цели и задачи реализации Программы.</a:t>
            </a:r>
            <a:br>
              <a:rPr lang="ru-RU" sz="1200" dirty="0" smtClean="0"/>
            </a:br>
            <a:r>
              <a:rPr lang="ru-RU" sz="1200" dirty="0" smtClean="0"/>
              <a:t>1.3. Принципы и подходы к формированию Программы.</a:t>
            </a:r>
            <a:br>
              <a:rPr lang="ru-RU" sz="1200" dirty="0" smtClean="0"/>
            </a:br>
            <a:r>
              <a:rPr lang="ru-RU" sz="1200" dirty="0" smtClean="0"/>
              <a:t>1.4. Характеристики особенностей развития детей дошкольного возраста.                                                                                                                             </a:t>
            </a:r>
            <a:br>
              <a:rPr lang="ru-RU" sz="1200" dirty="0" smtClean="0"/>
            </a:br>
            <a:r>
              <a:rPr lang="ru-RU" sz="1200" dirty="0" smtClean="0"/>
              <a:t>1.5. Планируемые результаты освоения Программы.</a:t>
            </a:r>
            <a:br>
              <a:rPr lang="ru-RU" sz="1200" dirty="0" smtClean="0"/>
            </a:br>
            <a:r>
              <a:rPr lang="ru-RU" sz="1200" b="1" dirty="0" smtClean="0"/>
              <a:t>II. Содержательный раздел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2.1.Описание образовательной деятельности в соответствии с      направлениями развития ребенка.</a:t>
            </a:r>
            <a:br>
              <a:rPr lang="ru-RU" sz="1200" dirty="0" smtClean="0"/>
            </a:br>
            <a:r>
              <a:rPr lang="ru-RU" sz="1200" dirty="0" smtClean="0"/>
              <a:t>2.1.1. Образовательная область «Социально-коммуникативное развитие».</a:t>
            </a:r>
            <a:br>
              <a:rPr lang="ru-RU" sz="1200" dirty="0" smtClean="0"/>
            </a:br>
            <a:r>
              <a:rPr lang="ru-RU" sz="1200" dirty="0" smtClean="0"/>
              <a:t>2.1.2. Образовательная область «Познавательное развитие».</a:t>
            </a:r>
            <a:br>
              <a:rPr lang="ru-RU" sz="1200" dirty="0" smtClean="0"/>
            </a:br>
            <a:r>
              <a:rPr lang="ru-RU" sz="1200" dirty="0" smtClean="0"/>
              <a:t>2.1.3. Образовательная область «Развитие речи».</a:t>
            </a:r>
            <a:br>
              <a:rPr lang="ru-RU" sz="1200" dirty="0" smtClean="0"/>
            </a:br>
            <a:r>
              <a:rPr lang="ru-RU" sz="1200" dirty="0" smtClean="0"/>
              <a:t>2.1.4. Образовательная область «Художественно-эстетическое развитие».</a:t>
            </a:r>
            <a:br>
              <a:rPr lang="ru-RU" sz="1200" dirty="0" smtClean="0"/>
            </a:br>
            <a:r>
              <a:rPr lang="ru-RU" sz="1200" dirty="0" smtClean="0"/>
              <a:t>2.1.5. Образовательная область «Физическое развитие».</a:t>
            </a:r>
            <a:br>
              <a:rPr lang="ru-RU" sz="1200" dirty="0" smtClean="0"/>
            </a:br>
            <a:r>
              <a:rPr lang="ru-RU" sz="1200" dirty="0" smtClean="0"/>
              <a:t>2.2. Описание вариативных форм, способов, методов и средств реализации программы.</a:t>
            </a:r>
            <a:br>
              <a:rPr lang="ru-RU" sz="1200" dirty="0" smtClean="0"/>
            </a:br>
            <a:r>
              <a:rPr lang="ru-RU" sz="1200" dirty="0" smtClean="0"/>
              <a:t>2.2.1. Формы, способы, методы и средства реализации программы с учетом возрастных и индивидуальных особенностей воспитанников, специфики их образовательных потребностей и интересов.</a:t>
            </a:r>
            <a:br>
              <a:rPr lang="ru-RU" sz="1200" dirty="0" smtClean="0"/>
            </a:br>
            <a:r>
              <a:rPr lang="ru-RU" sz="1200" dirty="0" smtClean="0"/>
              <a:t>2.2.2.  Технологии личностно-ориентированного взаимодействия педагога с детьми.</a:t>
            </a:r>
            <a:br>
              <a:rPr lang="ru-RU" sz="1200" dirty="0" smtClean="0"/>
            </a:br>
            <a:r>
              <a:rPr lang="ru-RU" sz="1200" dirty="0" smtClean="0"/>
              <a:t>2.2.3. Технологии проектной деятельности.</a:t>
            </a:r>
            <a:br>
              <a:rPr lang="ru-RU" sz="1200" dirty="0" smtClean="0"/>
            </a:br>
            <a:r>
              <a:rPr lang="ru-RU" sz="1200" dirty="0" smtClean="0"/>
              <a:t>2.3.4.  Технологии исследовательской деятельности.</a:t>
            </a:r>
            <a:br>
              <a:rPr lang="ru-RU" sz="1200" dirty="0" smtClean="0"/>
            </a:br>
            <a:r>
              <a:rPr lang="ru-RU" sz="1200" dirty="0" smtClean="0"/>
              <a:t>2.3. Особенности образовательной деятельности разных видов и культурных практик.</a:t>
            </a:r>
            <a:br>
              <a:rPr lang="ru-RU" sz="1200" dirty="0" smtClean="0"/>
            </a:br>
            <a:r>
              <a:rPr lang="ru-RU" sz="1200" dirty="0" smtClean="0"/>
              <a:t>2.3.1. Система физкультурно-оздоровительной работы с дошкольниками.</a:t>
            </a:r>
            <a:br>
              <a:rPr lang="ru-RU" sz="1200" dirty="0" smtClean="0"/>
            </a:br>
            <a:r>
              <a:rPr lang="ru-RU" sz="1200" dirty="0" smtClean="0"/>
              <a:t>2.3.2. Система работы по формирование основ безопасности жизнедеятельности.</a:t>
            </a:r>
            <a:br>
              <a:rPr lang="ru-RU" sz="1200" dirty="0" smtClean="0"/>
            </a:br>
            <a:r>
              <a:rPr lang="ru-RU" sz="1200" dirty="0" smtClean="0"/>
              <a:t>2.3.3. Региональный компонент.</a:t>
            </a:r>
            <a:br>
              <a:rPr lang="ru-RU" sz="1200" dirty="0" smtClean="0"/>
            </a:br>
            <a:r>
              <a:rPr lang="ru-RU" sz="1200" dirty="0" smtClean="0"/>
              <a:t>2.3.4. Преемственность ДОУ и школы.</a:t>
            </a:r>
            <a:br>
              <a:rPr lang="ru-RU" sz="1200" dirty="0" smtClean="0"/>
            </a:br>
            <a:r>
              <a:rPr lang="ru-RU" sz="1200" dirty="0" smtClean="0"/>
              <a:t>2.3.5. Взаимодействие с социумом.</a:t>
            </a:r>
            <a:br>
              <a:rPr lang="ru-RU" sz="1200" dirty="0" smtClean="0"/>
            </a:br>
            <a:r>
              <a:rPr lang="ru-RU" sz="1200" dirty="0" smtClean="0"/>
              <a:t>2.4.   Способы и направления поддержки детской инициативы.</a:t>
            </a:r>
            <a:br>
              <a:rPr lang="ru-RU" sz="1200" dirty="0" smtClean="0"/>
            </a:br>
            <a:r>
              <a:rPr lang="ru-RU" sz="1200" dirty="0" smtClean="0"/>
              <a:t>2.5. Особенности взаимодействия педагогического коллектива с семьями воспитанников.</a:t>
            </a:r>
            <a:br>
              <a:rPr lang="ru-RU" sz="1200" dirty="0" smtClean="0"/>
            </a:br>
            <a:r>
              <a:rPr lang="ru-RU" sz="1200" dirty="0" smtClean="0"/>
              <a:t>2.6.Содержание работы по коррекции речевых нарушений.</a:t>
            </a:r>
            <a:br>
              <a:rPr lang="ru-RU" sz="1200" dirty="0" smtClean="0"/>
            </a:br>
            <a:r>
              <a:rPr lang="ru-RU" sz="1200" b="1" dirty="0" smtClean="0"/>
              <a:t>III. Организационный раздел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3.1. Описание материально-технического обеспечения Программы.</a:t>
            </a:r>
            <a:br>
              <a:rPr lang="ru-RU" sz="1200" dirty="0" smtClean="0"/>
            </a:br>
            <a:r>
              <a:rPr lang="ru-RU" sz="1200" dirty="0" smtClean="0"/>
              <a:t>3.2. Обеспеченность методическими материалами и средствами обучения и воспитания.</a:t>
            </a:r>
            <a:br>
              <a:rPr lang="ru-RU" sz="1200" dirty="0" smtClean="0"/>
            </a:br>
            <a:r>
              <a:rPr lang="ru-RU" sz="1200" dirty="0" smtClean="0"/>
              <a:t>3.3. Организация режима пребывания детей в образовательном учреждении.</a:t>
            </a:r>
            <a:r>
              <a:rPr lang="ru-RU" sz="1200" b="1" dirty="0" smtClean="0"/>
              <a:t>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3.4. Особенности традиционных событий, праздников, мероприятий.</a:t>
            </a:r>
            <a:br>
              <a:rPr lang="ru-RU" sz="1200" dirty="0" smtClean="0"/>
            </a:br>
            <a:r>
              <a:rPr lang="ru-RU" sz="1200" dirty="0" smtClean="0"/>
              <a:t>3.5. Особенности организации развивающей предметно-пространственной среды.</a:t>
            </a:r>
            <a:br>
              <a:rPr lang="ru-RU" sz="1200" dirty="0" smtClean="0"/>
            </a:br>
            <a:endParaRPr lang="ru-RU" sz="1200" dirty="0"/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79690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Основная образовательная программа дошкольного образования Муниципального бюджетного дошкольного образовательного учреждения «Детский сад «Сказка» с. Никольское» Енотаевский район (далее – Программа) спроектирована с учетом ФГОС дошкольного образования, особенностей  образовательного учреждения, региона,  образовательных потребностей и запросов  воспитанников. Определяет цель, задачи, планируемые результаты, содержание и организацию образовательного процесса на ступени  дошкольного образования.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       Программа сформирована  как программа психолого-педагогической поддержки позитивной социализации и индивидуализации, развития личности детей дошкольного возраста и определяет комплекс основных характеристик дошкольного образования (объем, содержание и планируемые результаты в виде целевых ориентиров дошкольного образования).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pPr algn="l">
              <a:buFont typeface="Wingdings" pitchFamily="2" charset="2"/>
              <a:buChar char="ü"/>
            </a:pP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                                                                     </a:t>
            </a:r>
            <a:r>
              <a:rPr lang="ru-RU" sz="1600" b="1" dirty="0" smtClean="0"/>
              <a:t>Цели и задачи реализации Программы</a:t>
            </a:r>
            <a:br>
              <a:rPr lang="ru-RU" sz="1600" b="1" dirty="0" smtClean="0"/>
            </a:br>
            <a:r>
              <a:rPr lang="ru-RU" sz="1600" b="1" dirty="0" smtClean="0"/>
              <a:t>Цель программы</a:t>
            </a:r>
            <a:r>
              <a:rPr lang="ru-RU" sz="1600" dirty="0" smtClean="0"/>
              <a:t>: позитивная социализация и всестороннее развитие ребенка дошкольного возраста в адекватных его возрасту детских видах деятельности. </a:t>
            </a:r>
            <a:br>
              <a:rPr lang="ru-RU" sz="1600" dirty="0" smtClean="0"/>
            </a:br>
            <a:r>
              <a:rPr lang="ru-RU" sz="1600" b="1" dirty="0" smtClean="0"/>
              <a:t>Задачи: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-охрана и укрепление физического и психического здоровья детей, в том числе их эмоционального благополучия;</a:t>
            </a:r>
            <a:br>
              <a:rPr lang="ru-RU" sz="1600" dirty="0" smtClean="0"/>
            </a:br>
            <a:r>
              <a:rPr lang="ru-RU" sz="1600" dirty="0" smtClean="0"/>
              <a:t>-обеспечение равных возможностей для полноценного развития каждого ребёнка в период дошкольного детства независимо от места проживания,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  <a:br>
              <a:rPr lang="ru-RU" sz="1600" dirty="0" smtClean="0"/>
            </a:br>
            <a:r>
              <a:rPr lang="ru-RU" sz="1600" dirty="0" smtClean="0"/>
              <a:t>-обеспечение преемственности целей, задач и содержания образования, реализуемых в рамках образовательных программ различных уровней (далее – преемственность основных образовательных программ дошкольного и начального общего образования);</a:t>
            </a:r>
            <a:br>
              <a:rPr lang="ru-RU" sz="1600" dirty="0" smtClean="0"/>
            </a:br>
            <a:r>
              <a:rPr lang="ru-RU" sz="1600" dirty="0" smtClean="0"/>
              <a:t>-создание благоприятных условий развития детей в соответствии с их возрастными и индивидуальными особенностями и склонностями, развитие способностей и творческого потенциала каждого ребёнка как субъекта отношений с самим собой, другими детьми, взрослыми и миром;</a:t>
            </a:r>
            <a:br>
              <a:rPr lang="ru-RU" sz="1600" dirty="0" smtClean="0"/>
            </a:br>
            <a:r>
              <a:rPr lang="ru-RU" sz="1600" dirty="0" smtClean="0"/>
              <a:t>-объединение обучения и воспитания в целостный образовательный процесс на основе духовно-нравственных и </a:t>
            </a:r>
            <a:r>
              <a:rPr lang="ru-RU" sz="1600" dirty="0" err="1" smtClean="0"/>
              <a:t>социокультурных</a:t>
            </a:r>
            <a:r>
              <a:rPr lang="ru-RU" sz="1600" dirty="0" smtClean="0"/>
              <a:t> ценностей и принятых в обществе правил и норм поведения в интересах человека, семьи, общества;</a:t>
            </a:r>
            <a:br>
              <a:rPr lang="ru-RU" sz="1600" dirty="0" smtClean="0"/>
            </a:br>
            <a:r>
              <a:rPr lang="ru-RU" sz="1600" dirty="0" smtClean="0"/>
              <a:t>-формирование общей культуры личности детей, в том числе ценностей здорового образа жизни, развитие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формирование предпосылок учебной деятельности;</a:t>
            </a:r>
            <a:br>
              <a:rPr lang="ru-RU" sz="1600" dirty="0" smtClean="0"/>
            </a:br>
            <a:r>
              <a:rPr lang="ru-RU" sz="1600" dirty="0" smtClean="0"/>
              <a:t> -обеспечение вариативности и разнообразия содержания Программы организационных форм дошкольного образования, возможности формирования Программ различной направленности с учётом образовательных потребностей, способностей и состояния здоровья детей;</a:t>
            </a:r>
            <a:br>
              <a:rPr lang="ru-RU" sz="1600" dirty="0" smtClean="0"/>
            </a:br>
            <a:r>
              <a:rPr lang="ru-RU" sz="1600" dirty="0" smtClean="0"/>
              <a:t> -формирование социокультурной среды, соответствующей возрастным, индивидуальным, психологическим и физиологическим особенностям детей;</a:t>
            </a:r>
            <a:br>
              <a:rPr lang="ru-RU" sz="1600" dirty="0" smtClean="0"/>
            </a:br>
            <a:r>
              <a:rPr lang="ru-RU" sz="1600" dirty="0" smtClean="0"/>
              <a:t> -обеспечение психолого-педагогической поддержки семьи и повышение компетентности родителей (законных представителей) в вопросах развития и образования, охраны и укрепления здоровья детей.     </a:t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образовательные области ФГОС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285728"/>
            <a:ext cx="8429684" cy="6286544"/>
          </a:xfrm>
          <a:prstGeom prst="rect">
            <a:avLst/>
          </a:prstGeom>
        </p:spPr>
      </p:pic>
    </p:spTree>
  </p:cSld>
  <p:clrMapOvr>
    <a:masterClrMapping/>
  </p:clrMapOvr>
  <p:transition spd="med" advClick="0" advTm="1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Основные задачи образовательных областей: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b="1" dirty="0" smtClean="0"/>
              <a:t>1. Социально – коммуникативное развитие: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Усвоение норм и ценностей, принятых в обществе, включая моральные и нравственные ценности.</a:t>
            </a:r>
          </a:p>
          <a:p>
            <a:pPr>
              <a:buNone/>
            </a:pPr>
            <a:r>
              <a:rPr lang="ru-RU" dirty="0" smtClean="0"/>
              <a:t>- Развитие общения и взаимодействия ребёнка с взрослыми и сверстниками.</a:t>
            </a:r>
          </a:p>
          <a:p>
            <a:pPr>
              <a:buNone/>
            </a:pPr>
            <a:r>
              <a:rPr lang="ru-RU" dirty="0" smtClean="0"/>
              <a:t>- Становление самостоятельности, целенаправленности и </a:t>
            </a:r>
            <a:r>
              <a:rPr lang="ru-RU" dirty="0" err="1" smtClean="0"/>
              <a:t>саморегуляции</a:t>
            </a:r>
            <a:r>
              <a:rPr lang="ru-RU" dirty="0" smtClean="0"/>
              <a:t> собственных действий.</a:t>
            </a:r>
          </a:p>
          <a:p>
            <a:pPr>
              <a:buNone/>
            </a:pPr>
            <a:r>
              <a:rPr lang="ru-RU" dirty="0" smtClean="0"/>
              <a:t>- Развитие социального и эмоционального интеллекта, эмоциональной отзывчивости, сопереживания.</a:t>
            </a:r>
          </a:p>
          <a:p>
            <a:pPr>
              <a:buNone/>
            </a:pPr>
            <a:r>
              <a:rPr lang="ru-RU" dirty="0" smtClean="0"/>
              <a:t>- Формирование готовности к совместной деятельности.</a:t>
            </a:r>
          </a:p>
          <a:p>
            <a:pPr>
              <a:buNone/>
            </a:pPr>
            <a:r>
              <a:rPr lang="ru-RU" dirty="0" smtClean="0"/>
              <a:t>- Формирование уважительного отношения и чувства принадлежности к своей семье и сообществу детей и взрослых в организации.</a:t>
            </a:r>
          </a:p>
          <a:p>
            <a:pPr>
              <a:buNone/>
            </a:pPr>
            <a:r>
              <a:rPr lang="ru-RU" dirty="0" smtClean="0"/>
              <a:t>- Формирование позитивных установок к различным видам труда и творчества.</a:t>
            </a:r>
          </a:p>
          <a:p>
            <a:pPr>
              <a:buNone/>
            </a:pPr>
            <a:r>
              <a:rPr lang="ru-RU" dirty="0" smtClean="0"/>
              <a:t>- Формирование основ безопасности в быту, социуме, природе.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dirty="0" smtClean="0"/>
              <a:t>2. Познавательное развитие: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Развитие интересов детей, любознательности и познавательной мотивации.</a:t>
            </a:r>
          </a:p>
          <a:p>
            <a:pPr>
              <a:buNone/>
            </a:pPr>
            <a:r>
              <a:rPr lang="ru-RU" dirty="0" smtClean="0"/>
              <a:t>- Формирование познавательных действий, становление сознания.</a:t>
            </a:r>
          </a:p>
          <a:p>
            <a:pPr>
              <a:buNone/>
            </a:pPr>
            <a:r>
              <a:rPr lang="ru-RU" dirty="0" smtClean="0"/>
              <a:t>- Развитие воображения и творческой активности.</a:t>
            </a:r>
          </a:p>
          <a:p>
            <a:pPr>
              <a:buNone/>
            </a:pPr>
            <a:r>
              <a:rPr lang="ru-RU" dirty="0" smtClean="0"/>
              <a:t>- Формирование первичных представлений о себе, других людях, объектах окружающего мира, их свойствах и отношениях (форме, цвете, размере, материале, звучании, ритме, тепе, количестве, числе, части и целом, пространстве и времени, движении и покое, причинах и следствиях и др.). </a:t>
            </a:r>
          </a:p>
          <a:p>
            <a:pPr>
              <a:buNone/>
            </a:pPr>
            <a:r>
              <a:rPr lang="ru-RU" dirty="0" smtClean="0"/>
              <a:t>- Формирование первичных представлений о малой родине и Отечестве, представлений о </a:t>
            </a:r>
            <a:r>
              <a:rPr lang="ru-RU" dirty="0" err="1" smtClean="0"/>
              <a:t>социокультурных</a:t>
            </a:r>
            <a:r>
              <a:rPr lang="ru-RU" dirty="0" smtClean="0"/>
              <a:t> ценностях нашего народа, об отечественных традициях и праздниках, о планете Земля как общем доме людей, об особенностях природы, многообразии стран и народов мира.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 advClick="0" advTm="1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42910" y="642918"/>
            <a:ext cx="8229600" cy="5840435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b="1" dirty="0" smtClean="0"/>
              <a:t>3. Речевое развитие: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Владение речью как средством общения.</a:t>
            </a:r>
          </a:p>
          <a:p>
            <a:pPr>
              <a:buNone/>
            </a:pPr>
            <a:r>
              <a:rPr lang="ru-RU" dirty="0" smtClean="0"/>
              <a:t>- Обогащение активного словаря.</a:t>
            </a:r>
          </a:p>
          <a:p>
            <a:pPr>
              <a:buNone/>
            </a:pPr>
            <a:r>
              <a:rPr lang="ru-RU" dirty="0" smtClean="0"/>
              <a:t>- Развитие связной, грамматически правильной диалогической и монологической речи.</a:t>
            </a:r>
          </a:p>
          <a:p>
            <a:pPr>
              <a:buNone/>
            </a:pPr>
            <a:r>
              <a:rPr lang="ru-RU" dirty="0" smtClean="0"/>
              <a:t>- Развитие речевого творчества.</a:t>
            </a:r>
          </a:p>
          <a:p>
            <a:pPr>
              <a:buNone/>
            </a:pPr>
            <a:r>
              <a:rPr lang="ru-RU" dirty="0" smtClean="0"/>
              <a:t>- Развитие звуковой и интонационной культуры речи, фонематического слуха.</a:t>
            </a:r>
          </a:p>
          <a:p>
            <a:pPr>
              <a:buNone/>
            </a:pPr>
            <a:r>
              <a:rPr lang="ru-RU" dirty="0" smtClean="0"/>
              <a:t>- Знакомство с книжной культурой, детской литературой, понимание на слух текстов различных жанров детской литературы.</a:t>
            </a:r>
          </a:p>
          <a:p>
            <a:pPr>
              <a:buNone/>
            </a:pPr>
            <a:r>
              <a:rPr lang="ru-RU" dirty="0" smtClean="0"/>
              <a:t>- Формирование звуковой </a:t>
            </a:r>
            <a:r>
              <a:rPr lang="ru-RU" dirty="0" err="1" smtClean="0"/>
              <a:t>аналитико</a:t>
            </a:r>
            <a:r>
              <a:rPr lang="ru-RU" dirty="0" smtClean="0"/>
              <a:t> – синтетической активности как предпосылки обучения грамоте.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dirty="0" smtClean="0"/>
              <a:t>4. Художественно - эстетическое развитие: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Развитие предпосылок </a:t>
            </a:r>
            <a:r>
              <a:rPr lang="ru-RU" dirty="0" err="1" smtClean="0"/>
              <a:t>ценностно</a:t>
            </a:r>
            <a:r>
              <a:rPr lang="ru-RU" dirty="0" smtClean="0"/>
              <a:t> – смыслового восприятия и понимания произведений искусства (словесного, музыкального, изобразительного), мира природы.</a:t>
            </a:r>
          </a:p>
          <a:p>
            <a:pPr>
              <a:buNone/>
            </a:pPr>
            <a:r>
              <a:rPr lang="ru-RU" dirty="0" smtClean="0"/>
              <a:t>- Становление эстетического отношения к окружающему миру.</a:t>
            </a:r>
          </a:p>
          <a:p>
            <a:pPr>
              <a:buNone/>
            </a:pPr>
            <a:r>
              <a:rPr lang="ru-RU" dirty="0" smtClean="0"/>
              <a:t>- Формирование элементарных представлений о видах искусства.</a:t>
            </a:r>
          </a:p>
          <a:p>
            <a:pPr>
              <a:buNone/>
            </a:pPr>
            <a:r>
              <a:rPr lang="ru-RU" dirty="0" smtClean="0"/>
              <a:t>- Восприятие музыки, художественной литературы, фольклора.</a:t>
            </a:r>
          </a:p>
          <a:p>
            <a:pPr>
              <a:buNone/>
            </a:pPr>
            <a:r>
              <a:rPr lang="ru-RU" dirty="0" smtClean="0"/>
              <a:t>- Стимулирование сопереживания персонажам художественных произведений.</a:t>
            </a:r>
          </a:p>
          <a:p>
            <a:pPr>
              <a:buNone/>
            </a:pPr>
            <a:r>
              <a:rPr lang="ru-RU" dirty="0" smtClean="0"/>
              <a:t>- Реализация самостоятельной творческой деятельности детей (изобразительной, конструктивно-модельной, музыкальной и др.)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dirty="0" smtClean="0"/>
              <a:t>5. Физическое развитие: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Развитие физических качеств.</a:t>
            </a:r>
          </a:p>
          <a:p>
            <a:pPr>
              <a:buNone/>
            </a:pPr>
            <a:r>
              <a:rPr lang="ru-RU" dirty="0" smtClean="0"/>
              <a:t>- Правильное формирование </a:t>
            </a:r>
            <a:r>
              <a:rPr lang="ru-RU" dirty="0" err="1" smtClean="0"/>
              <a:t>опорно</a:t>
            </a:r>
            <a:r>
              <a:rPr lang="ru-RU" dirty="0" smtClean="0"/>
              <a:t> – двигательной системы организма, развитие равновесия, координации движений, крупной и мелкой моторики.</a:t>
            </a:r>
          </a:p>
          <a:p>
            <a:pPr>
              <a:buNone/>
            </a:pPr>
            <a:r>
              <a:rPr lang="ru-RU" dirty="0" smtClean="0"/>
              <a:t>- Правильное выполнение основных движений.</a:t>
            </a:r>
          </a:p>
          <a:p>
            <a:pPr>
              <a:buNone/>
            </a:pPr>
            <a:r>
              <a:rPr lang="ru-RU" dirty="0" smtClean="0"/>
              <a:t>- Формирование начальных представлений о некоторых видах спорта.</a:t>
            </a:r>
          </a:p>
          <a:p>
            <a:pPr>
              <a:buNone/>
            </a:pPr>
            <a:r>
              <a:rPr lang="ru-RU" dirty="0" smtClean="0"/>
              <a:t>- Овладение подвижными играми с правилами.</a:t>
            </a:r>
          </a:p>
          <a:p>
            <a:pPr>
              <a:buNone/>
            </a:pPr>
            <a:r>
              <a:rPr lang="ru-RU" dirty="0" smtClean="0"/>
              <a:t>- Становление целенаправленности и </a:t>
            </a:r>
            <a:r>
              <a:rPr lang="ru-RU" dirty="0" err="1" smtClean="0"/>
              <a:t>саморегуляции</a:t>
            </a:r>
            <a:r>
              <a:rPr lang="ru-RU" dirty="0" smtClean="0"/>
              <a:t> в двигательной сфере.</a:t>
            </a:r>
          </a:p>
          <a:p>
            <a:pPr>
              <a:buNone/>
            </a:pPr>
            <a:r>
              <a:rPr lang="ru-RU" dirty="0" smtClean="0"/>
              <a:t>- Овладение элементарными нормами и правилами здорового образа жизни.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 advClick="0" advTm="1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itchFamily="34" charset="0"/>
                <a:cs typeface="Arial" pitchFamily="34" charset="0"/>
              </a:rPr>
              <a:t>Образование детей проходит:</a:t>
            </a:r>
            <a:endParaRPr lang="ru-RU" dirty="0"/>
          </a:p>
        </p:txBody>
      </p:sp>
      <p:sp>
        <p:nvSpPr>
          <p:cNvPr id="4" name="Содержимое 3"/>
          <p:cNvSpPr txBox="1">
            <a:spLocks noGrp="1"/>
          </p:cNvSpPr>
          <p:nvPr>
            <p:ph idx="1"/>
          </p:nvPr>
        </p:nvSpPr>
        <p:spPr>
          <a:xfrm>
            <a:off x="611560" y="1700808"/>
            <a:ext cx="3826768" cy="83099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itchFamily="34" charset="0"/>
                <a:cs typeface="Arial" pitchFamily="34" charset="0"/>
              </a:rPr>
              <a:t>В образовательных областях</a:t>
            </a: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4128540"/>
              </p:ext>
            </p:extLst>
          </p:nvPr>
        </p:nvGraphicFramePr>
        <p:xfrm>
          <a:off x="251520" y="2780928"/>
          <a:ext cx="4586907" cy="3520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64088" y="1700808"/>
            <a:ext cx="3314824" cy="83099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itchFamily="34" charset="0"/>
                <a:cs typeface="Arial" pitchFamily="34" charset="0"/>
              </a:rPr>
              <a:t>в</a:t>
            </a:r>
            <a:r>
              <a:rPr lang="ru-RU" sz="2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itchFamily="34" charset="0"/>
                <a:cs typeface="Arial" pitchFamily="34" charset="0"/>
              </a:rPr>
              <a:t> видах детской деятельности</a:t>
            </a:r>
            <a:endParaRPr lang="ru-RU" sz="2400" dirty="0"/>
          </a:p>
        </p:txBody>
      </p:sp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18625523"/>
              </p:ext>
            </p:extLst>
          </p:nvPr>
        </p:nvGraphicFramePr>
        <p:xfrm>
          <a:off x="5220072" y="2708920"/>
          <a:ext cx="3478584" cy="3736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med" advClick="0" advTm="1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66"/>
                </a:solidFill>
              </a:rPr>
              <a:t>Работа с родителями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 В основу совместной деятельности семьи и дошкольного учреждения заложены следующие принципы:</a:t>
            </a:r>
          </a:p>
          <a:p>
            <a:r>
              <a:rPr lang="ru-RU" dirty="0" smtClean="0"/>
              <a:t>- единый подход к процессу воспитания ребёнка;</a:t>
            </a:r>
          </a:p>
          <a:p>
            <a:r>
              <a:rPr lang="ru-RU" dirty="0" smtClean="0"/>
              <a:t>- открытость дошкольного учреждения для родителей;</a:t>
            </a:r>
          </a:p>
          <a:p>
            <a:r>
              <a:rPr lang="ru-RU" dirty="0" smtClean="0"/>
              <a:t>- взаимное доверие во взаимоотношениях педагогов и родителей;</a:t>
            </a:r>
          </a:p>
          <a:p>
            <a:r>
              <a:rPr lang="ru-RU" dirty="0" smtClean="0"/>
              <a:t>- уважение и доброжелательность друг к другу;</a:t>
            </a:r>
          </a:p>
          <a:p>
            <a:r>
              <a:rPr lang="ru-RU" dirty="0" smtClean="0"/>
              <a:t>- дифференцированный подход к каждой семье;</a:t>
            </a:r>
          </a:p>
          <a:p>
            <a:r>
              <a:rPr lang="ru-RU" dirty="0" smtClean="0"/>
              <a:t>- равно ответственность родителей и педагогов.</a:t>
            </a:r>
            <a:endParaRPr lang="ru-RU" dirty="0"/>
          </a:p>
        </p:txBody>
      </p:sp>
    </p:spTree>
  </p:cSld>
  <p:clrMapOvr>
    <a:masterClrMapping/>
  </p:clrMapOvr>
  <p:transition spd="med" advClick="0" advTm="1000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493</Words>
  <Application>Microsoft Office PowerPoint</Application>
  <PresentationFormat>Экран (4:3)</PresentationFormat>
  <Paragraphs>95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      КРАТКАЯ ПРЕЗЕНТАЦИЯ  ОБРАЗОВАТЕЛЬНОЙ ПРОГРАММЫ   МУНИЦИПАЛЬНОГО БЮДЖЕТНОГО ДОШКОЛЬНОГО ОБРАЗОВАТЕЛЬНОГО УЧРЕЖДЕНИЯ  «ДЕТСКИЙ САД «СКАЗКА с.НИКОЛЬСКОЕ» МУНИЦИПАЛЬНОГО ОБРАЗОВАНИЯ «ЕНОТАЕВСКИЙ РАЙОН»</vt:lpstr>
      <vt:lpstr>                                      Содержание программы  Программа принята на заседании Совета педагогов. Протокол № 7 от 29.08.2014.  Принята на заседании Совета педагогов. от 01.09.2014.   I. Целевой раздел образовательной программы.  1.1. Пояснительная записка. 1.2. Цели и задачи реализации Программы. 1.3. Принципы и подходы к формированию Программы. 1.4. Характеристики особенностей развития детей дошкольного возраста.                                                                                                                              1.5. Планируемые результаты освоения Программы. II. Содержательный раздел 2.1.Описание образовательной деятельности в соответствии с      направлениями развития ребенка. 2.1.1. Образовательная область «Социально-коммуникативное развитие». 2.1.2. Образовательная область «Познавательное развитие». 2.1.3. Образовательная область «Развитие речи». 2.1.4. Образовательная область «Художественно-эстетическое развитие». 2.1.5. Образовательная область «Физическое развитие». 2.2. Описание вариативных форм, способов, методов и средств реализации программы. 2.2.1. Формы, способы, методы и средства реализации программы с учетом возрастных и индивидуальных особенностей воспитанников, специфики их образовательных потребностей и интересов. 2.2.2.  Технологии личностно-ориентированного взаимодействия педагога с детьми. 2.2.3. Технологии проектной деятельности. 2.3.4.  Технологии исследовательской деятельности. 2.3. Особенности образовательной деятельности разных видов и культурных практик. 2.3.1. Система физкультурно-оздоровительной работы с дошкольниками. 2.3.2. Система работы по формирование основ безопасности жизнедеятельности. 2.3.3. Региональный компонент. 2.3.4. Преемственность ДОУ и школы. 2.3.5. Взаимодействие с социумом. 2.4.   Способы и направления поддержки детской инициативы. 2.5. Особенности взаимодействия педагогического коллектива с семьями воспитанников. 2.6.Содержание работы по коррекции речевых нарушений. III. Организационный раздел 3.1. Описание материально-технического обеспечения Программы. 3.2. Обеспеченность методическими материалами и средствами обучения и воспитания. 3.3. Организация режима пребывания детей в образовательном учреждении.  3.4. Особенности традиционных событий, праздников, мероприятий. 3.5. Особенности организации развивающей предметно-пространственной среды. </vt:lpstr>
      <vt:lpstr>                     Основная образовательная программа дошкольного образования Муниципального бюджетного дошкольного образовательного учреждения «Детский сад «Сказка» с. Никольское» Енотаевский район (далее – Программа) спроектирована с учетом ФГОС дошкольного образования, особенностей  образовательного учреждения, региона,  образовательных потребностей и запросов  воспитанников. Определяет цель, задачи, планируемые результаты, содержание и организацию образовательного процесса на ступени  дошкольного образования.            Программа сформирована  как программа психолого-педагогической поддержки позитивной социализации и индивидуализации, развития личности детей дошкольного возраста и определяет комплекс основных характеристик дошкольного образования (объем, содержание и планируемые результаты в виде целевых ориентиров дошкольного образования). </vt:lpstr>
      <vt:lpstr>                                                                                                          Цели и задачи реализации Программы Цель программы: позитивная социализация и всестороннее развитие ребенка дошкольного возраста в адекватных его возрасту детских видах деятельности.  Задачи: -охрана и укрепление физического и психического здоровья детей, в том числе их эмоционального благополучия; -обеспечение равных возможностей для полноценного развития каждого ребёнка в период дошкольного детства независимо от места проживания, пола, нации, языка, социального статуса, психофизиологических и других особенностей (в том числе ограниченных возможностей здоровья); -обеспечение преемственности целей, задач и содержания образования, реализуемых в рамках образовательных программ различных уровней (далее – преемственность основных образовательных программ дошкольного и начального общего образования); -создание благоприятных условий развития детей в соответствии с их возрастными и индивидуальными особенностями и склонностями, развитие способностей и творческого потенциала каждого ребёнка как субъекта отношений с самим собой, другими детьми, взрослыми и миром; -объединение обучения и воспитания в целостный образовательный процесс на основе духовно-нравственных и социокультурных ценностей и принятых в обществе правил и норм поведения в интересах человека, семьи, общества; -формирование общей культуры личности детей, в том числе ценностей здорового образа жизни, развитие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формирование предпосылок учебной деятельности;  -обеспечение вариативности и разнообразия содержания Программы организационных форм дошкольного образования, возможности формирования Программ различной направленности с учётом образовательных потребностей, способностей и состояния здоровья детей;  -формирование социокультурной среды, соответствующей возрастным, индивидуальным, психологическим и физиологическим особенностям детей;  -обеспечение психолого-педагогической поддержки семьи и повышение компетентности родителей (законных представителей) в вопросах развития и образования, охраны и укрепления здоровья детей.      </vt:lpstr>
      <vt:lpstr>Слайд 5</vt:lpstr>
      <vt:lpstr>  Основные задачи образовательных областей:   </vt:lpstr>
      <vt:lpstr>Слайд 7</vt:lpstr>
      <vt:lpstr>Образование детей проходит:</vt:lpstr>
      <vt:lpstr>Работа с родителями</vt:lpstr>
      <vt:lpstr>      Задачи: 1)    формирование психолого- педагогических знаний родителей; 2)    приобщение родителей к участию в жизни ДОУ; 3)    оказание помощи семьям воспитанников в развитии, воспитании и обучении детей; 4)    изучение и пропаганда лучшего семейного опыта. </vt:lpstr>
      <vt:lpstr>Формы взаимодействия с родителями </vt:lpstr>
      <vt:lpstr>Материально-техническое обеспечение Программы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20</cp:revision>
  <dcterms:modified xsi:type="dcterms:W3CDTF">2016-08-23T11:35:52Z</dcterms:modified>
</cp:coreProperties>
</file>